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0" r:id="rId3"/>
    <p:sldId id="313" r:id="rId4"/>
    <p:sldId id="309" r:id="rId5"/>
    <p:sldId id="310" r:id="rId6"/>
    <p:sldId id="311" r:id="rId7"/>
    <p:sldId id="312" r:id="rId8"/>
    <p:sldId id="314" r:id="rId9"/>
    <p:sldId id="262" r:id="rId10"/>
    <p:sldId id="263" r:id="rId11"/>
    <p:sldId id="302" r:id="rId12"/>
    <p:sldId id="282" r:id="rId13"/>
    <p:sldId id="264" r:id="rId14"/>
    <p:sldId id="317" r:id="rId15"/>
    <p:sldId id="281" r:id="rId16"/>
    <p:sldId id="278" r:id="rId17"/>
    <p:sldId id="285" r:id="rId18"/>
    <p:sldId id="284" r:id="rId19"/>
    <p:sldId id="287" r:id="rId20"/>
    <p:sldId id="286" r:id="rId21"/>
    <p:sldId id="293" r:id="rId22"/>
    <p:sldId id="315" r:id="rId23"/>
    <p:sldId id="303" r:id="rId24"/>
    <p:sldId id="295" r:id="rId25"/>
    <p:sldId id="339" r:id="rId26"/>
    <p:sldId id="265" r:id="rId27"/>
    <p:sldId id="289" r:id="rId28"/>
    <p:sldId id="288" r:id="rId29"/>
    <p:sldId id="290" r:id="rId30"/>
    <p:sldId id="291" r:id="rId31"/>
    <p:sldId id="319" r:id="rId32"/>
    <p:sldId id="304" r:id="rId33"/>
    <p:sldId id="316" r:id="rId34"/>
    <p:sldId id="296" r:id="rId35"/>
    <p:sldId id="340" r:id="rId36"/>
    <p:sldId id="318" r:id="rId37"/>
    <p:sldId id="292" r:id="rId38"/>
    <p:sldId id="320" r:id="rId39"/>
    <p:sldId id="321" r:id="rId40"/>
    <p:sldId id="344" r:id="rId41"/>
    <p:sldId id="322" r:id="rId42"/>
    <p:sldId id="323" r:id="rId43"/>
    <p:sldId id="324" r:id="rId44"/>
    <p:sldId id="325" r:id="rId45"/>
    <p:sldId id="343" r:id="rId46"/>
    <p:sldId id="308" r:id="rId47"/>
    <p:sldId id="330" r:id="rId48"/>
    <p:sldId id="335" r:id="rId49"/>
    <p:sldId id="331" r:id="rId50"/>
    <p:sldId id="332" r:id="rId51"/>
    <p:sldId id="333" r:id="rId52"/>
    <p:sldId id="334" r:id="rId53"/>
    <p:sldId id="329" r:id="rId54"/>
    <p:sldId id="342" r:id="rId55"/>
    <p:sldId id="341" r:id="rId56"/>
    <p:sldId id="280" r:id="rId57"/>
    <p:sldId id="266" r:id="rId58"/>
    <p:sldId id="300" r:id="rId59"/>
    <p:sldId id="301" r:id="rId60"/>
    <p:sldId id="305" r:id="rId61"/>
    <p:sldId id="328" r:id="rId62"/>
    <p:sldId id="327" r:id="rId63"/>
    <p:sldId id="326" r:id="rId64"/>
    <p:sldId id="345" r:id="rId65"/>
    <p:sldId id="306" r:id="rId66"/>
    <p:sldId id="346" r:id="rId67"/>
    <p:sldId id="347" r:id="rId68"/>
    <p:sldId id="348" r:id="rId69"/>
    <p:sldId id="349" r:id="rId70"/>
    <p:sldId id="350" r:id="rId71"/>
    <p:sldId id="351" r:id="rId72"/>
    <p:sldId id="352" r:id="rId73"/>
    <p:sldId id="353" r:id="rId74"/>
    <p:sldId id="307" r:id="rId75"/>
    <p:sldId id="336" r:id="rId76"/>
    <p:sldId id="337" r:id="rId77"/>
    <p:sldId id="338" r:id="rId78"/>
    <p:sldId id="277" r:id="rId79"/>
  </p:sldIdLst>
  <p:sldSz cx="18288000" cy="10287000"/>
  <p:notesSz cx="6858000" cy="9144000"/>
  <p:embeddedFontLst>
    <p:embeddedFont>
      <p:font typeface="Poppins" panose="020B0604020202020204"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364"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84.png"/><Relationship Id="rId4" Type="http://schemas.openxmlformats.org/officeDocument/2006/relationships/image" Target="../media/image64.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A25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82834" y="-1921745"/>
            <a:ext cx="6755642"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303834" y="1790711"/>
            <a:ext cx="1194327" cy="258614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flipH="1">
            <a:off x="2196892" y="2021154"/>
            <a:ext cx="5357753" cy="559158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947148" y="1264426"/>
            <a:ext cx="3144039" cy="2440918"/>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624872" y="5005800"/>
            <a:ext cx="1894295" cy="4252500"/>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4011803" y="7612736"/>
            <a:ext cx="3486358" cy="4114800"/>
          </a:xfrm>
          <a:prstGeom prst="rect">
            <a:avLst/>
          </a:prstGeom>
        </p:spPr>
      </p:pic>
      <p:grpSp>
        <p:nvGrpSpPr>
          <p:cNvPr id="8" name="Group 8"/>
          <p:cNvGrpSpPr/>
          <p:nvPr/>
        </p:nvGrpSpPr>
        <p:grpSpPr>
          <a:xfrm>
            <a:off x="8349164" y="1264426"/>
            <a:ext cx="9481636" cy="7272858"/>
            <a:chOff x="-1059781" y="-1495413"/>
            <a:chExt cx="12642181" cy="9697140"/>
          </a:xfrm>
        </p:grpSpPr>
        <p:sp>
          <p:nvSpPr>
            <p:cNvPr id="9" name="TextBox 9"/>
            <p:cNvSpPr txBox="1"/>
            <p:nvPr/>
          </p:nvSpPr>
          <p:spPr>
            <a:xfrm>
              <a:off x="-1059781" y="-1495413"/>
              <a:ext cx="12642181" cy="4629470"/>
            </a:xfrm>
            <a:prstGeom prst="rect">
              <a:avLst/>
            </a:prstGeom>
          </p:spPr>
          <p:txBody>
            <a:bodyPr wrap="square" lIns="0" tIns="0" rIns="0" bIns="0" rtlCol="0" anchor="t">
              <a:spAutoFit/>
            </a:bodyPr>
            <a:lstStyle/>
            <a:p>
              <a:pPr>
                <a:lnSpc>
                  <a:spcPct val="150000"/>
                </a:lnSpc>
              </a:pPr>
              <a:r>
                <a:rPr lang="en-US" sz="8000" b="1" spc="-88" smtClean="0">
                  <a:solidFill>
                    <a:srgbClr val="000000"/>
                  </a:solidFill>
                  <a:latin typeface="Times New Roman" panose="02020603050405020304" pitchFamily="18" charset="0"/>
                  <a:cs typeface="Times New Roman" panose="02020603050405020304" pitchFamily="18" charset="0"/>
                </a:rPr>
                <a:t>Requirements Analysis and Design</a:t>
              </a:r>
              <a:endParaRPr lang="en-US" sz="8000" b="1" spc="-88">
                <a:solidFill>
                  <a:srgbClr val="000000"/>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1059781" y="4083083"/>
              <a:ext cx="10956112" cy="616408"/>
            </a:xfrm>
            <a:prstGeom prst="rect">
              <a:avLst/>
            </a:prstGeom>
          </p:spPr>
          <p:txBody>
            <a:bodyPr lIns="0" tIns="0" rIns="0" bIns="0" rtlCol="0" anchor="t">
              <a:spAutoFit/>
            </a:bodyPr>
            <a:lstStyle/>
            <a:p>
              <a:pPr>
                <a:lnSpc>
                  <a:spcPts val="3359"/>
                </a:lnSpc>
              </a:pPr>
              <a:r>
                <a:rPr lang="en-US" sz="4500" smtClean="0">
                  <a:solidFill>
                    <a:srgbClr val="000000"/>
                  </a:solidFill>
                  <a:latin typeface="Times New Roman" panose="02020603050405020304" pitchFamily="18" charset="0"/>
                  <a:cs typeface="Times New Roman" panose="02020603050405020304" pitchFamily="18" charset="0"/>
                </a:rPr>
                <a:t>Group 18</a:t>
              </a:r>
              <a:endParaRPr lang="en-US" sz="4500">
                <a:solidFill>
                  <a:srgbClr val="000000"/>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1059781" y="5099083"/>
              <a:ext cx="12438981" cy="3102644"/>
            </a:xfrm>
            <a:prstGeom prst="rect">
              <a:avLst/>
            </a:prstGeom>
          </p:spPr>
          <p:txBody>
            <a:bodyPr wrap="square" lIns="0" tIns="0" rIns="0" bIns="0" rtlCol="0" anchor="t">
              <a:spAutoFit/>
            </a:bodyPr>
            <a:lstStyle/>
            <a:p>
              <a:pPr>
                <a:lnSpc>
                  <a:spcPct val="150000"/>
                </a:lnSpc>
              </a:pPr>
              <a:r>
                <a:rPr lang="en-US" sz="3500" smtClean="0">
                  <a:solidFill>
                    <a:srgbClr val="000000"/>
                  </a:solidFill>
                  <a:latin typeface="Times New Roman" panose="02020603050405020304" pitchFamily="18" charset="0"/>
                  <a:cs typeface="Times New Roman" panose="02020603050405020304" pitchFamily="18" charset="0"/>
                </a:rPr>
                <a:t>The Audience: Mr. Pham Thai Ky Trung</a:t>
              </a:r>
            </a:p>
            <a:p>
              <a:pPr>
                <a:lnSpc>
                  <a:spcPct val="150000"/>
                </a:lnSpc>
              </a:pPr>
              <a:r>
                <a:rPr lang="en-US" sz="3500" smtClean="0">
                  <a:solidFill>
                    <a:srgbClr val="000000"/>
                  </a:solidFill>
                  <a:latin typeface="Times New Roman" panose="02020603050405020304" pitchFamily="18" charset="0"/>
                  <a:cs typeface="Times New Roman" panose="02020603050405020304" pitchFamily="18" charset="0"/>
                </a:rPr>
                <a:t>The Presentation: Nguyen Van Hung – 520H0637</a:t>
              </a:r>
            </a:p>
            <a:p>
              <a:pPr>
                <a:lnSpc>
                  <a:spcPct val="150000"/>
                </a:lnSpc>
              </a:pPr>
              <a:r>
                <a:rPr lang="en-US" sz="3500">
                  <a:solidFill>
                    <a:srgbClr val="000000"/>
                  </a:solidFill>
                  <a:latin typeface="Times New Roman" panose="02020603050405020304" pitchFamily="18" charset="0"/>
                  <a:cs typeface="Times New Roman" panose="02020603050405020304" pitchFamily="18" charset="0"/>
                </a:rPr>
                <a:t>	</a:t>
              </a:r>
              <a:r>
                <a:rPr lang="en-US" sz="3500" smtClean="0">
                  <a:solidFill>
                    <a:srgbClr val="000000"/>
                  </a:solidFill>
                  <a:latin typeface="Times New Roman" panose="02020603050405020304" pitchFamily="18" charset="0"/>
                  <a:cs typeface="Times New Roman" panose="02020603050405020304" pitchFamily="18" charset="0"/>
                </a:rPr>
                <a:t>		Le Huynh My Duyen – 520H0626</a:t>
              </a:r>
              <a:endParaRPr lang="en-US" sz="3500">
                <a:solidFill>
                  <a:srgbClr val="000000"/>
                </a:solidFill>
                <a:latin typeface="Times New Roman" panose="02020603050405020304" pitchFamily="18" charset="0"/>
                <a:cs typeface="Times New Roman" panose="02020603050405020304" pitchFamily="18" charset="0"/>
              </a:endParaRPr>
            </a:p>
          </p:txBody>
        </p:sp>
      </p:gr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7A257"/>
        </a:solidFill>
        <a:effectLst/>
      </p:bgPr>
    </p:bg>
    <p:spTree>
      <p:nvGrpSpPr>
        <p:cNvPr id="1" name=""/>
        <p:cNvGrpSpPr/>
        <p:nvPr/>
      </p:nvGrpSpPr>
      <p:grpSpPr>
        <a:xfrm>
          <a:off x="0" y="0"/>
          <a:ext cx="0" cy="0"/>
          <a:chOff x="0" y="0"/>
          <a:chExt cx="0" cy="0"/>
        </a:xfrm>
      </p:grpSpPr>
      <p:sp>
        <p:nvSpPr>
          <p:cNvPr id="3" name="TextBox 3"/>
          <p:cNvSpPr txBox="1"/>
          <p:nvPr/>
        </p:nvSpPr>
        <p:spPr>
          <a:xfrm>
            <a:off x="228600" y="3238500"/>
            <a:ext cx="5791200" cy="2438400"/>
          </a:xfrm>
          <a:prstGeom prst="rect">
            <a:avLst/>
          </a:prstGeom>
        </p:spPr>
        <p:txBody>
          <a:bodyPr wrap="square" lIns="0" tIns="0" rIns="0" bIns="0" rtlCol="0" anchor="t">
            <a:spAutoFit/>
          </a:bodyPr>
          <a:lstStyle/>
          <a:p>
            <a:pPr>
              <a:lnSpc>
                <a:spcPts val="9600"/>
              </a:lnSpc>
            </a:pPr>
            <a:r>
              <a:rPr lang="en-US" sz="7000" smtClean="0">
                <a:solidFill>
                  <a:srgbClr val="285430"/>
                </a:solidFill>
                <a:latin typeface="+mj-lt"/>
              </a:rPr>
              <a:t>Domain Model Class Diagram</a:t>
            </a:r>
            <a:endParaRPr lang="en-US" sz="7000">
              <a:solidFill>
                <a:srgbClr val="285430"/>
              </a:solidFill>
              <a:latin typeface="+mj-lt"/>
            </a:endParaRPr>
          </a:p>
        </p:txBody>
      </p:sp>
      <p:pic>
        <p:nvPicPr>
          <p:cNvPr id="717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2656"/>
            <a:ext cx="12039600" cy="1031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7A257"/>
        </a:solidFill>
        <a:effectLst/>
      </p:bgPr>
    </p:bg>
    <p:spTree>
      <p:nvGrpSpPr>
        <p:cNvPr id="1" name=""/>
        <p:cNvGrpSpPr/>
        <p:nvPr/>
      </p:nvGrpSpPr>
      <p:grpSpPr>
        <a:xfrm>
          <a:off x="0" y="0"/>
          <a:ext cx="0" cy="0"/>
          <a:chOff x="0" y="0"/>
          <a:chExt cx="0" cy="0"/>
        </a:xfrm>
      </p:grpSpPr>
      <p:sp>
        <p:nvSpPr>
          <p:cNvPr id="3" name="TextBox 3"/>
          <p:cNvSpPr txBox="1"/>
          <p:nvPr/>
        </p:nvSpPr>
        <p:spPr>
          <a:xfrm>
            <a:off x="228600" y="3238500"/>
            <a:ext cx="5791200" cy="2364815"/>
          </a:xfrm>
          <a:prstGeom prst="rect">
            <a:avLst/>
          </a:prstGeom>
        </p:spPr>
        <p:txBody>
          <a:bodyPr wrap="square" lIns="0" tIns="0" rIns="0" bIns="0" rtlCol="0" anchor="t">
            <a:spAutoFit/>
          </a:bodyPr>
          <a:lstStyle/>
          <a:p>
            <a:pPr>
              <a:lnSpc>
                <a:spcPts val="9600"/>
              </a:lnSpc>
            </a:pPr>
            <a:r>
              <a:rPr lang="en-US" sz="7000" smtClean="0">
                <a:solidFill>
                  <a:srgbClr val="285430"/>
                </a:solidFill>
                <a:latin typeface="+mj-lt"/>
              </a:rPr>
              <a:t>State Machine Diagram</a:t>
            </a:r>
            <a:endParaRPr lang="en-US" sz="7000">
              <a:solidFill>
                <a:srgbClr val="285430"/>
              </a:solidFill>
              <a:latin typeface="+mj-lt"/>
            </a:endParaRPr>
          </a:p>
        </p:txBody>
      </p:sp>
      <p:pic>
        <p:nvPicPr>
          <p:cNvPr id="1331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240" y="0"/>
            <a:ext cx="12801600" cy="1088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882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sp>
        <p:nvSpPr>
          <p:cNvPr id="4" name="TextBox 4"/>
          <p:cNvSpPr txBox="1"/>
          <p:nvPr/>
        </p:nvSpPr>
        <p:spPr>
          <a:xfrm>
            <a:off x="-381000" y="5738002"/>
            <a:ext cx="15240000" cy="319896"/>
          </a:xfrm>
          <a:prstGeom prst="rect">
            <a:avLst/>
          </a:prstGeom>
        </p:spPr>
        <p:txBody>
          <a:bodyPr lIns="0" tIns="0" rIns="0" bIns="0" rtlCol="0" anchor="t">
            <a:spAutoFit/>
          </a:bodyPr>
          <a:lstStyle/>
          <a:p>
            <a:pPr>
              <a:lnSpc>
                <a:spcPts val="3919"/>
              </a:lnSpc>
            </a:pPr>
            <a:endParaRPr lang="en-US" sz="2799" spc="279">
              <a:solidFill>
                <a:srgbClr val="FEFEFE"/>
              </a:solidFill>
              <a:latin typeface="Times New Roman" panose="02020603050405020304" pitchFamily="18" charset="0"/>
            </a:endParaRP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31175"/>
            <a:ext cx="11023259" cy="10401298"/>
          </a:xfrm>
          <a:prstGeom prst="rect">
            <a:avLst/>
          </a:prstGeom>
        </p:spPr>
      </p:pic>
      <p:sp>
        <p:nvSpPr>
          <p:cNvPr id="7" name="TextBox 6"/>
          <p:cNvSpPr txBox="1"/>
          <p:nvPr/>
        </p:nvSpPr>
        <p:spPr>
          <a:xfrm>
            <a:off x="0" y="2933700"/>
            <a:ext cx="6553200" cy="1077218"/>
          </a:xfrm>
          <a:prstGeom prst="rect">
            <a:avLst/>
          </a:prstGeom>
          <a:noFill/>
        </p:spPr>
        <p:txBody>
          <a:bodyPr wrap="square" rtlCol="0">
            <a:spAutoFit/>
          </a:bodyPr>
          <a:lstStyle/>
          <a:p>
            <a:r>
              <a:rPr lang="en-US" sz="6400" smtClean="0"/>
              <a:t>Activity Diagram</a:t>
            </a:r>
            <a:endParaRPr lang="en-US" sz="6400"/>
          </a:p>
        </p:txBody>
      </p:sp>
    </p:spTree>
    <p:extLst>
      <p:ext uri="{BB962C8B-B14F-4D97-AF65-F5344CB8AC3E}">
        <p14:creationId xmlns:p14="http://schemas.microsoft.com/office/powerpoint/2010/main" val="1423275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3C9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443088" y="-1095217"/>
            <a:ext cx="6414740" cy="6631780"/>
          </a:xfrm>
          <a:prstGeom prst="rect">
            <a:avLst/>
          </a:prstGeom>
        </p:spPr>
      </p:pic>
      <p:sp>
        <p:nvSpPr>
          <p:cNvPr id="4" name="TextBox 4"/>
          <p:cNvSpPr txBox="1"/>
          <p:nvPr/>
        </p:nvSpPr>
        <p:spPr>
          <a:xfrm>
            <a:off x="762000" y="266700"/>
            <a:ext cx="9569415" cy="859210"/>
          </a:xfrm>
          <a:prstGeom prst="rect">
            <a:avLst/>
          </a:prstGeom>
        </p:spPr>
        <p:txBody>
          <a:bodyPr lIns="0" tIns="0" rIns="0" bIns="0" rtlCol="0" anchor="t">
            <a:spAutoFit/>
          </a:bodyPr>
          <a:lstStyle/>
          <a:p>
            <a:pPr>
              <a:lnSpc>
                <a:spcPts val="6719"/>
              </a:lnSpc>
            </a:pPr>
            <a:r>
              <a:rPr lang="en-US" sz="6399" smtClean="0">
                <a:solidFill>
                  <a:srgbClr val="1C6758"/>
                </a:solidFill>
                <a:latin typeface="+mj-lt"/>
              </a:rPr>
              <a:t>Sequence Diagram</a:t>
            </a:r>
            <a:endParaRPr lang="en-US" sz="6399">
              <a:solidFill>
                <a:srgbClr val="1C6758"/>
              </a:solidFill>
              <a:latin typeface="+mj-l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333500"/>
            <a:ext cx="11779030" cy="93896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8E890"/>
        </a:solidFill>
        <a:effectLst/>
      </p:bgPr>
    </p:bg>
    <p:spTree>
      <p:nvGrpSpPr>
        <p:cNvPr id="1" name=""/>
        <p:cNvGrpSpPr/>
        <p:nvPr/>
      </p:nvGrpSpPr>
      <p:grpSpPr>
        <a:xfrm>
          <a:off x="0" y="0"/>
          <a:ext cx="0" cy="0"/>
          <a:chOff x="0" y="0"/>
          <a:chExt cx="0" cy="0"/>
        </a:xfrm>
      </p:grpSpPr>
      <p:sp>
        <p:nvSpPr>
          <p:cNvPr id="21" name="TextBox 21"/>
          <p:cNvSpPr txBox="1"/>
          <p:nvPr/>
        </p:nvSpPr>
        <p:spPr>
          <a:xfrm>
            <a:off x="3048000" y="3390900"/>
            <a:ext cx="16135350" cy="884858"/>
          </a:xfrm>
          <a:prstGeom prst="rect">
            <a:avLst/>
          </a:prstGeom>
        </p:spPr>
        <p:txBody>
          <a:bodyPr lIns="0" tIns="0" rIns="0" bIns="0" rtlCol="0" anchor="t">
            <a:spAutoFit/>
          </a:bodyPr>
          <a:lstStyle/>
          <a:p>
            <a:pPr algn="ctr">
              <a:lnSpc>
                <a:spcPts val="6719"/>
              </a:lnSpc>
            </a:pPr>
            <a:r>
              <a:rPr lang="en-AU" sz="8000" b="1" i="1" smtClean="0"/>
              <a:t>USE CASE DESCRIPTIONS</a:t>
            </a:r>
            <a:endParaRPr lang="en-US" sz="8000" b="1" i="1">
              <a:solidFill>
                <a:srgbClr val="000000"/>
              </a:solidFill>
              <a:latin typeface="+mj-lt"/>
            </a:endParaRPr>
          </a:p>
        </p:txBody>
      </p:sp>
      <p:pic>
        <p:nvPicPr>
          <p:cNvPr id="28"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flipH="1">
            <a:off x="533400" y="2247900"/>
            <a:ext cx="5357753" cy="5591583"/>
          </a:xfrm>
          <a:prstGeom prst="rect">
            <a:avLst/>
          </a:prstGeom>
        </p:spPr>
      </p:pic>
      <p:pic>
        <p:nvPicPr>
          <p:cNvPr id="29"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5087600" y="6972300"/>
            <a:ext cx="3486358" cy="4114800"/>
          </a:xfrm>
          <a:prstGeom prst="rect">
            <a:avLst/>
          </a:prstGeom>
        </p:spPr>
      </p:pic>
    </p:spTree>
    <p:extLst>
      <p:ext uri="{BB962C8B-B14F-4D97-AF65-F5344CB8AC3E}">
        <p14:creationId xmlns:p14="http://schemas.microsoft.com/office/powerpoint/2010/main" val="3176689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5067300" y="266700"/>
            <a:ext cx="13220700" cy="787460"/>
          </a:xfrm>
          <a:prstGeom prst="rect">
            <a:avLst/>
          </a:prstGeom>
        </p:spPr>
        <p:txBody>
          <a:bodyPr wrap="square" lIns="0" tIns="0" rIns="0" bIns="0" rtlCol="0" anchor="t">
            <a:spAutoFit/>
          </a:bodyPr>
          <a:lstStyle/>
          <a:p>
            <a:pPr>
              <a:lnSpc>
                <a:spcPts val="6480"/>
              </a:lnSpc>
            </a:pPr>
            <a:r>
              <a:rPr lang="en-US" sz="5400" smtClean="0">
                <a:solidFill>
                  <a:srgbClr val="285430"/>
                </a:solidFill>
                <a:latin typeface="Times New Roman" panose="02020603050405020304" pitchFamily="18" charset="0"/>
              </a:rPr>
              <a:t>Make Goods Delivery Note</a:t>
            </a:r>
            <a:endParaRPr lang="en-US" sz="5400">
              <a:solidFill>
                <a:srgbClr val="285430"/>
              </a:solidFill>
              <a:latin typeface="Times New Roman" panose="02020603050405020304" pitchFamily="18" charset="0"/>
            </a:endParaRPr>
          </a:p>
        </p:txBody>
      </p:sp>
      <p:pic>
        <p:nvPicPr>
          <p:cNvPr id="512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87" y="1756064"/>
            <a:ext cx="18440232" cy="853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049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20320" y="-190499"/>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pic>
        <p:nvPicPr>
          <p:cNvPr id="6" name="Picture 5"/>
          <p:cNvPicPr>
            <a:picLocks noChangeAspect="1"/>
          </p:cNvPicPr>
          <p:nvPr/>
        </p:nvPicPr>
        <p:blipFill>
          <a:blip r:embed="rId8"/>
          <a:stretch>
            <a:fillRect/>
          </a:stretch>
        </p:blipFill>
        <p:spPr>
          <a:xfrm>
            <a:off x="10744200" y="30035"/>
            <a:ext cx="7543800" cy="10312338"/>
          </a:xfrm>
          <a:prstGeom prst="rect">
            <a:avLst/>
          </a:prstGeom>
        </p:spPr>
      </p:pic>
      <p:sp>
        <p:nvSpPr>
          <p:cNvPr id="10" name="TextBox 9"/>
          <p:cNvSpPr txBox="1"/>
          <p:nvPr/>
        </p:nvSpPr>
        <p:spPr>
          <a:xfrm>
            <a:off x="4528236" y="4000433"/>
            <a:ext cx="5288393" cy="2751715"/>
          </a:xfrm>
          <a:prstGeom prst="rect">
            <a:avLst/>
          </a:prstGeom>
          <a:noFill/>
        </p:spPr>
        <p:txBody>
          <a:bodyPr wrap="square" rtlCol="0">
            <a:spAutoFit/>
          </a:bodyPr>
          <a:lstStyle/>
          <a:p>
            <a:pPr>
              <a:lnSpc>
                <a:spcPct val="150000"/>
              </a:lnSpc>
            </a:pPr>
            <a:r>
              <a:rPr lang="en-US" sz="4000" smtClean="0"/>
              <a:t>Use case description for Make Goods Delivery Note</a:t>
            </a:r>
            <a:endParaRPr lang="en-US" sz="4000"/>
          </a:p>
        </p:txBody>
      </p:sp>
    </p:spTree>
    <p:extLst>
      <p:ext uri="{BB962C8B-B14F-4D97-AF65-F5344CB8AC3E}">
        <p14:creationId xmlns:p14="http://schemas.microsoft.com/office/powerpoint/2010/main" val="252690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20320" y="-190499"/>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4528236" y="4000433"/>
            <a:ext cx="5288393" cy="1938992"/>
          </a:xfrm>
          <a:prstGeom prst="rect">
            <a:avLst/>
          </a:prstGeom>
          <a:noFill/>
        </p:spPr>
        <p:txBody>
          <a:bodyPr wrap="square" rtlCol="0">
            <a:spAutoFit/>
          </a:bodyPr>
          <a:lstStyle/>
          <a:p>
            <a:pPr>
              <a:lnSpc>
                <a:spcPct val="150000"/>
              </a:lnSpc>
            </a:pPr>
            <a:r>
              <a:rPr lang="en-US" sz="4000" smtClean="0"/>
              <a:t>Use case description for Check Goods</a:t>
            </a:r>
            <a:endParaRPr lang="en-US" sz="4000"/>
          </a:p>
        </p:txBody>
      </p:sp>
      <p:pic>
        <p:nvPicPr>
          <p:cNvPr id="12" name="Picture 11"/>
          <p:cNvPicPr>
            <a:picLocks noChangeAspect="1"/>
          </p:cNvPicPr>
          <p:nvPr/>
        </p:nvPicPr>
        <p:blipFill>
          <a:blip r:embed="rId8"/>
          <a:stretch>
            <a:fillRect/>
          </a:stretch>
        </p:blipFill>
        <p:spPr>
          <a:xfrm>
            <a:off x="10363200" y="-107836"/>
            <a:ext cx="7924799" cy="10612861"/>
          </a:xfrm>
          <a:prstGeom prst="rect">
            <a:avLst/>
          </a:prstGeom>
        </p:spPr>
      </p:pic>
    </p:spTree>
    <p:extLst>
      <p:ext uri="{BB962C8B-B14F-4D97-AF65-F5344CB8AC3E}">
        <p14:creationId xmlns:p14="http://schemas.microsoft.com/office/powerpoint/2010/main" val="2365589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20320" y="-190499"/>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4528236" y="4000433"/>
            <a:ext cx="5288393" cy="1938992"/>
          </a:xfrm>
          <a:prstGeom prst="rect">
            <a:avLst/>
          </a:prstGeom>
          <a:noFill/>
        </p:spPr>
        <p:txBody>
          <a:bodyPr wrap="square" rtlCol="0">
            <a:spAutoFit/>
          </a:bodyPr>
          <a:lstStyle/>
          <a:p>
            <a:pPr>
              <a:lnSpc>
                <a:spcPct val="150000"/>
              </a:lnSpc>
            </a:pPr>
            <a:r>
              <a:rPr lang="en-US" sz="4000" smtClean="0"/>
              <a:t>Use case description for Print delivery slips</a:t>
            </a:r>
            <a:endParaRPr lang="en-US" sz="4000"/>
          </a:p>
        </p:txBody>
      </p:sp>
      <p:pic>
        <p:nvPicPr>
          <p:cNvPr id="11" name="Picture 10"/>
          <p:cNvPicPr>
            <a:picLocks noChangeAspect="1"/>
          </p:cNvPicPr>
          <p:nvPr/>
        </p:nvPicPr>
        <p:blipFill>
          <a:blip r:embed="rId8"/>
          <a:stretch>
            <a:fillRect/>
          </a:stretch>
        </p:blipFill>
        <p:spPr>
          <a:xfrm>
            <a:off x="10182277" y="-183834"/>
            <a:ext cx="8267439" cy="10470833"/>
          </a:xfrm>
          <a:prstGeom prst="rect">
            <a:avLst/>
          </a:prstGeom>
        </p:spPr>
      </p:pic>
    </p:spTree>
    <p:extLst>
      <p:ext uri="{BB962C8B-B14F-4D97-AF65-F5344CB8AC3E}">
        <p14:creationId xmlns:p14="http://schemas.microsoft.com/office/powerpoint/2010/main" val="2864319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20320" y="-190499"/>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3886200" y="3924300"/>
            <a:ext cx="5264727" cy="2868236"/>
          </a:xfrm>
          <a:prstGeom prst="rect">
            <a:avLst/>
          </a:prstGeom>
          <a:noFill/>
        </p:spPr>
        <p:txBody>
          <a:bodyPr wrap="square" rtlCol="0">
            <a:spAutoFit/>
          </a:bodyPr>
          <a:lstStyle/>
          <a:p>
            <a:pPr>
              <a:lnSpc>
                <a:spcPct val="150000"/>
              </a:lnSpc>
            </a:pPr>
            <a:r>
              <a:rPr lang="en-US" sz="4000" smtClean="0"/>
              <a:t>Use case description for Scan barcode/ QR code/ RFIDS</a:t>
            </a:r>
            <a:endParaRPr lang="en-US" sz="4000"/>
          </a:p>
        </p:txBody>
      </p:sp>
      <p:pic>
        <p:nvPicPr>
          <p:cNvPr id="11" name="Picture 10"/>
          <p:cNvPicPr>
            <a:picLocks noChangeAspect="1"/>
          </p:cNvPicPr>
          <p:nvPr/>
        </p:nvPicPr>
        <p:blipFill>
          <a:blip r:embed="rId8"/>
          <a:stretch>
            <a:fillRect/>
          </a:stretch>
        </p:blipFill>
        <p:spPr>
          <a:xfrm>
            <a:off x="9906000" y="-150469"/>
            <a:ext cx="8696455" cy="10365075"/>
          </a:xfrm>
          <a:prstGeom prst="rect">
            <a:avLst/>
          </a:prstGeom>
        </p:spPr>
      </p:pic>
    </p:spTree>
    <p:extLst>
      <p:ext uri="{BB962C8B-B14F-4D97-AF65-F5344CB8AC3E}">
        <p14:creationId xmlns:p14="http://schemas.microsoft.com/office/powerpoint/2010/main" val="2020385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8E890"/>
        </a:solidFill>
        <a:effectLst/>
      </p:bgPr>
    </p:bg>
    <p:spTree>
      <p:nvGrpSpPr>
        <p:cNvPr id="1" name=""/>
        <p:cNvGrpSpPr/>
        <p:nvPr/>
      </p:nvGrpSpPr>
      <p:grpSpPr>
        <a:xfrm>
          <a:off x="0" y="0"/>
          <a:ext cx="0" cy="0"/>
          <a:chOff x="0" y="0"/>
          <a:chExt cx="0" cy="0"/>
        </a:xfrm>
      </p:grpSpPr>
      <p:sp>
        <p:nvSpPr>
          <p:cNvPr id="2" name="AutoShape 2"/>
          <p:cNvSpPr/>
          <p:nvPr/>
        </p:nvSpPr>
        <p:spPr>
          <a:xfrm>
            <a:off x="2804010" y="3798744"/>
            <a:ext cx="2530900" cy="28575"/>
          </a:xfrm>
          <a:prstGeom prst="line">
            <a:avLst/>
          </a:prstGeom>
          <a:ln w="28575" cap="flat">
            <a:solidFill>
              <a:srgbClr val="31356E"/>
            </a:solidFill>
            <a:prstDash val="solid"/>
            <a:headEnd type="none" w="sm" len="sm"/>
            <a:tailEnd type="none" w="sm" len="sm"/>
          </a:ln>
        </p:spPr>
      </p:sp>
      <p:sp>
        <p:nvSpPr>
          <p:cNvPr id="3" name="AutoShape 3"/>
          <p:cNvSpPr/>
          <p:nvPr/>
        </p:nvSpPr>
        <p:spPr>
          <a:xfrm>
            <a:off x="6235623" y="3798744"/>
            <a:ext cx="2362771" cy="28575"/>
          </a:xfrm>
          <a:prstGeom prst="line">
            <a:avLst/>
          </a:prstGeom>
          <a:ln w="28575" cap="flat">
            <a:solidFill>
              <a:srgbClr val="31356E"/>
            </a:solidFill>
            <a:prstDash val="solid"/>
            <a:headEnd type="none" w="sm" len="sm"/>
            <a:tailEnd type="none" w="sm" len="sm"/>
          </a:ln>
        </p:spPr>
      </p:sp>
      <p:sp>
        <p:nvSpPr>
          <p:cNvPr id="4" name="AutoShape 4"/>
          <p:cNvSpPr/>
          <p:nvPr/>
        </p:nvSpPr>
        <p:spPr>
          <a:xfrm>
            <a:off x="9499106" y="3798744"/>
            <a:ext cx="2657273" cy="28575"/>
          </a:xfrm>
          <a:prstGeom prst="line">
            <a:avLst/>
          </a:prstGeom>
          <a:ln w="28575" cap="flat">
            <a:solidFill>
              <a:srgbClr val="31356E"/>
            </a:solidFill>
            <a:prstDash val="solid"/>
            <a:headEnd type="none" w="sm" len="sm"/>
            <a:tailEnd type="none" w="sm" len="sm"/>
          </a:ln>
        </p:spPr>
      </p:sp>
      <p:sp>
        <p:nvSpPr>
          <p:cNvPr id="5" name="AutoShape 5"/>
          <p:cNvSpPr/>
          <p:nvPr/>
        </p:nvSpPr>
        <p:spPr>
          <a:xfrm>
            <a:off x="13057092" y="3798744"/>
            <a:ext cx="2426898" cy="28575"/>
          </a:xfrm>
          <a:prstGeom prst="line">
            <a:avLst/>
          </a:prstGeom>
          <a:ln w="28575" cap="flat">
            <a:solidFill>
              <a:srgbClr val="31356E"/>
            </a:solidFill>
            <a:prstDash val="solid"/>
            <a:headEnd type="none" w="sm" len="sm"/>
            <a:tailEnd type="none" w="sm" len="sm"/>
          </a:ln>
        </p:spPr>
      </p:sp>
      <p:grpSp>
        <p:nvGrpSpPr>
          <p:cNvPr id="6" name="Group 6"/>
          <p:cNvGrpSpPr/>
          <p:nvPr/>
        </p:nvGrpSpPr>
        <p:grpSpPr>
          <a:xfrm>
            <a:off x="1903298" y="3371020"/>
            <a:ext cx="900712" cy="884024"/>
            <a:chOff x="0" y="0"/>
            <a:chExt cx="825825" cy="810524"/>
          </a:xfrm>
        </p:grpSpPr>
        <p:sp>
          <p:nvSpPr>
            <p:cNvPr id="7" name="Freeform 7"/>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CFFF8D"/>
            </a:solidFill>
          </p:spPr>
        </p:sp>
        <p:sp>
          <p:nvSpPr>
            <p:cNvPr id="8" name="TextBox 8"/>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u="none" spc="752">
                  <a:solidFill>
                    <a:srgbClr val="2B4B82"/>
                  </a:solidFill>
                  <a:latin typeface="Clear Sans Bold Bold"/>
                </a:rPr>
                <a:t>1</a:t>
              </a:r>
            </a:p>
          </p:txBody>
        </p:sp>
      </p:grpSp>
      <p:grpSp>
        <p:nvGrpSpPr>
          <p:cNvPr id="9" name="Group 9"/>
          <p:cNvGrpSpPr/>
          <p:nvPr/>
        </p:nvGrpSpPr>
        <p:grpSpPr>
          <a:xfrm>
            <a:off x="5298471" y="3371020"/>
            <a:ext cx="900712" cy="884024"/>
            <a:chOff x="0" y="0"/>
            <a:chExt cx="825825" cy="810524"/>
          </a:xfrm>
        </p:grpSpPr>
        <p:sp>
          <p:nvSpPr>
            <p:cNvPr id="10"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CFFF8D"/>
            </a:solidFill>
          </p:spPr>
        </p:sp>
        <p:sp>
          <p:nvSpPr>
            <p:cNvPr id="11" name="TextBox 11"/>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mj-lt"/>
                </a:rPr>
                <a:t>2</a:t>
              </a:r>
            </a:p>
          </p:txBody>
        </p:sp>
      </p:grpSp>
      <p:grpSp>
        <p:nvGrpSpPr>
          <p:cNvPr id="12" name="Group 12"/>
          <p:cNvGrpSpPr/>
          <p:nvPr/>
        </p:nvGrpSpPr>
        <p:grpSpPr>
          <a:xfrm>
            <a:off x="8693644" y="3371020"/>
            <a:ext cx="900712" cy="884024"/>
            <a:chOff x="0" y="0"/>
            <a:chExt cx="825825" cy="810524"/>
          </a:xfrm>
        </p:grpSpPr>
        <p:sp>
          <p:nvSpPr>
            <p:cNvPr id="13" name="Freeform 13"/>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CFFF8D"/>
            </a:solidFill>
          </p:spPr>
        </p:sp>
        <p:sp>
          <p:nvSpPr>
            <p:cNvPr id="14" name="TextBox 14"/>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Times New Roman" panose="02020603050405020304" pitchFamily="18" charset="0"/>
                </a:rPr>
                <a:t>3</a:t>
              </a:r>
            </a:p>
          </p:txBody>
        </p:sp>
      </p:grpSp>
      <p:grpSp>
        <p:nvGrpSpPr>
          <p:cNvPr id="15" name="Group 15"/>
          <p:cNvGrpSpPr/>
          <p:nvPr/>
        </p:nvGrpSpPr>
        <p:grpSpPr>
          <a:xfrm>
            <a:off x="12088817" y="3371020"/>
            <a:ext cx="900712" cy="884024"/>
            <a:chOff x="0" y="0"/>
            <a:chExt cx="825825" cy="810524"/>
          </a:xfrm>
        </p:grpSpPr>
        <p:sp>
          <p:nvSpPr>
            <p:cNvPr id="16" name="Freeform 16"/>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CFFF8D"/>
            </a:solidFill>
          </p:spPr>
        </p:sp>
        <p:sp>
          <p:nvSpPr>
            <p:cNvPr id="17" name="TextBox 17"/>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Times New Roman" panose="02020603050405020304" pitchFamily="18" charset="0"/>
                </a:rPr>
                <a:t>4</a:t>
              </a:r>
            </a:p>
          </p:txBody>
        </p:sp>
      </p:grpSp>
      <p:grpSp>
        <p:nvGrpSpPr>
          <p:cNvPr id="18" name="Group 18"/>
          <p:cNvGrpSpPr/>
          <p:nvPr/>
        </p:nvGrpSpPr>
        <p:grpSpPr>
          <a:xfrm>
            <a:off x="15483990" y="3371020"/>
            <a:ext cx="900712" cy="884024"/>
            <a:chOff x="0" y="0"/>
            <a:chExt cx="825825" cy="810524"/>
          </a:xfrm>
        </p:grpSpPr>
        <p:sp>
          <p:nvSpPr>
            <p:cNvPr id="19" name="Freeform 19"/>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CFFF8D"/>
            </a:solidFill>
          </p:spPr>
        </p:sp>
        <p:sp>
          <p:nvSpPr>
            <p:cNvPr id="20" name="TextBox 20"/>
            <p:cNvSpPr txBox="1"/>
            <p:nvPr/>
          </p:nvSpPr>
          <p:spPr>
            <a:xfrm>
              <a:off x="0" y="-76200"/>
              <a:ext cx="812800" cy="889000"/>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Times New Roman" panose="02020603050405020304" pitchFamily="18" charset="0"/>
                </a:rPr>
                <a:t>5</a:t>
              </a:r>
            </a:p>
          </p:txBody>
        </p:sp>
      </p:grpSp>
      <p:sp>
        <p:nvSpPr>
          <p:cNvPr id="21" name="TextBox 21"/>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smtClean="0">
                <a:solidFill>
                  <a:srgbClr val="000000"/>
                </a:solidFill>
                <a:latin typeface="+mj-lt"/>
              </a:rPr>
              <a:t>TABLE OF CONTENTS</a:t>
            </a:r>
            <a:endParaRPr lang="en-US" sz="6399">
              <a:solidFill>
                <a:srgbClr val="000000"/>
              </a:solidFill>
              <a:latin typeface="+mj-lt"/>
            </a:endParaRPr>
          </a:p>
        </p:txBody>
      </p:sp>
      <p:sp>
        <p:nvSpPr>
          <p:cNvPr id="23" name="TextBox 23"/>
          <p:cNvSpPr txBox="1"/>
          <p:nvPr/>
        </p:nvSpPr>
        <p:spPr>
          <a:xfrm>
            <a:off x="4157217" y="4367764"/>
            <a:ext cx="3366304" cy="459228"/>
          </a:xfrm>
          <a:prstGeom prst="rect">
            <a:avLst/>
          </a:prstGeom>
        </p:spPr>
        <p:txBody>
          <a:bodyPr wrap="square" lIns="0" tIns="0" rIns="0" bIns="0" rtlCol="0" anchor="t">
            <a:spAutoFit/>
          </a:bodyPr>
          <a:lstStyle/>
          <a:p>
            <a:pPr marL="0" lvl="0" indent="0" algn="ctr">
              <a:lnSpc>
                <a:spcPts val="3919"/>
              </a:lnSpc>
            </a:pPr>
            <a:r>
              <a:rPr lang="en-US" sz="2799" spc="279" smtClean="0">
                <a:solidFill>
                  <a:srgbClr val="2B4B82"/>
                </a:solidFill>
                <a:latin typeface="+mj-lt"/>
              </a:rPr>
              <a:t>Domain Diagram</a:t>
            </a:r>
            <a:r>
              <a:rPr lang="en-US" sz="2799" u="none" spc="279" smtClean="0">
                <a:solidFill>
                  <a:srgbClr val="2B4B82"/>
                </a:solidFill>
                <a:latin typeface="+mj-lt"/>
              </a:rPr>
              <a:t> </a:t>
            </a:r>
            <a:endParaRPr lang="en-US" sz="2799" u="none" spc="279">
              <a:solidFill>
                <a:srgbClr val="2B4B82"/>
              </a:solidFill>
              <a:latin typeface="+mj-lt"/>
            </a:endParaRPr>
          </a:p>
        </p:txBody>
      </p:sp>
      <p:sp>
        <p:nvSpPr>
          <p:cNvPr id="27" name="TextBox 27"/>
          <p:cNvSpPr txBox="1"/>
          <p:nvPr/>
        </p:nvSpPr>
        <p:spPr>
          <a:xfrm>
            <a:off x="1123950" y="4367764"/>
            <a:ext cx="2459408" cy="467042"/>
          </a:xfrm>
          <a:prstGeom prst="rect">
            <a:avLst/>
          </a:prstGeom>
        </p:spPr>
        <p:txBody>
          <a:bodyPr lIns="0" tIns="0" rIns="0" bIns="0" rtlCol="0" anchor="t">
            <a:spAutoFit/>
          </a:bodyPr>
          <a:lstStyle/>
          <a:p>
            <a:pPr algn="ctr">
              <a:lnSpc>
                <a:spcPts val="3919"/>
              </a:lnSpc>
            </a:pPr>
            <a:r>
              <a:rPr lang="en-US" sz="2799" spc="279" smtClean="0">
                <a:solidFill>
                  <a:srgbClr val="2B4B82"/>
                </a:solidFill>
                <a:latin typeface="+mj-lt"/>
              </a:rPr>
              <a:t>Use case</a:t>
            </a:r>
            <a:endParaRPr lang="en-US" sz="2799" spc="279">
              <a:solidFill>
                <a:srgbClr val="2B4B82"/>
              </a:solidFill>
              <a:latin typeface="+mj-lt"/>
            </a:endParaRPr>
          </a:p>
        </p:txBody>
      </p:sp>
      <p:sp>
        <p:nvSpPr>
          <p:cNvPr id="31" name="TextBox 31"/>
          <p:cNvSpPr txBox="1"/>
          <p:nvPr/>
        </p:nvSpPr>
        <p:spPr>
          <a:xfrm>
            <a:off x="7558157" y="4432678"/>
            <a:ext cx="3284560" cy="459228"/>
          </a:xfrm>
          <a:prstGeom prst="rect">
            <a:avLst/>
          </a:prstGeom>
        </p:spPr>
        <p:txBody>
          <a:bodyPr wrap="square" lIns="0" tIns="0" rIns="0" bIns="0" rtlCol="0" anchor="t">
            <a:spAutoFit/>
          </a:bodyPr>
          <a:lstStyle/>
          <a:p>
            <a:pPr marL="0" lvl="0" indent="0" algn="ctr">
              <a:lnSpc>
                <a:spcPts val="3919"/>
              </a:lnSpc>
            </a:pPr>
            <a:r>
              <a:rPr lang="en-US" sz="2799" spc="279" smtClean="0">
                <a:solidFill>
                  <a:srgbClr val="2B4B82"/>
                </a:solidFill>
                <a:latin typeface="+mj-lt"/>
              </a:rPr>
              <a:t>State Diagram</a:t>
            </a:r>
            <a:r>
              <a:rPr lang="en-US" sz="2799" u="none" spc="279" smtClean="0">
                <a:solidFill>
                  <a:srgbClr val="2B4B82"/>
                </a:solidFill>
                <a:latin typeface="+mj-lt"/>
              </a:rPr>
              <a:t> </a:t>
            </a:r>
            <a:endParaRPr lang="en-US" sz="2799" u="none" spc="279">
              <a:solidFill>
                <a:srgbClr val="2B4B82"/>
              </a:solidFill>
              <a:latin typeface="+mj-lt"/>
            </a:endParaRPr>
          </a:p>
        </p:txBody>
      </p:sp>
      <p:sp>
        <p:nvSpPr>
          <p:cNvPr id="35" name="TextBox 35"/>
          <p:cNvSpPr txBox="1"/>
          <p:nvPr/>
        </p:nvSpPr>
        <p:spPr>
          <a:xfrm>
            <a:off x="10800033" y="4415050"/>
            <a:ext cx="3618660" cy="459228"/>
          </a:xfrm>
          <a:prstGeom prst="rect">
            <a:avLst/>
          </a:prstGeom>
        </p:spPr>
        <p:txBody>
          <a:bodyPr wrap="square" lIns="0" tIns="0" rIns="0" bIns="0" rtlCol="0" anchor="t">
            <a:spAutoFit/>
          </a:bodyPr>
          <a:lstStyle/>
          <a:p>
            <a:pPr marL="0" lvl="0" indent="0" algn="ctr">
              <a:lnSpc>
                <a:spcPts val="3919"/>
              </a:lnSpc>
            </a:pPr>
            <a:r>
              <a:rPr lang="en-US" sz="2799" u="none" spc="279" smtClean="0">
                <a:solidFill>
                  <a:srgbClr val="2B4B82"/>
                </a:solidFill>
                <a:latin typeface="+mj-lt"/>
              </a:rPr>
              <a:t>Activity Diagram</a:t>
            </a:r>
            <a:endParaRPr lang="en-US" sz="2799" u="none" spc="279">
              <a:solidFill>
                <a:srgbClr val="2B4B82"/>
              </a:solidFill>
              <a:latin typeface="+mj-lt"/>
            </a:endParaRPr>
          </a:p>
        </p:txBody>
      </p:sp>
      <p:sp>
        <p:nvSpPr>
          <p:cNvPr id="39" name="TextBox 39"/>
          <p:cNvSpPr txBox="1"/>
          <p:nvPr/>
        </p:nvSpPr>
        <p:spPr>
          <a:xfrm>
            <a:off x="14521558" y="4367764"/>
            <a:ext cx="2825576" cy="462209"/>
          </a:xfrm>
          <a:prstGeom prst="rect">
            <a:avLst/>
          </a:prstGeom>
        </p:spPr>
        <p:txBody>
          <a:bodyPr lIns="0" tIns="0" rIns="0" bIns="0" rtlCol="0" anchor="t">
            <a:spAutoFit/>
          </a:bodyPr>
          <a:lstStyle/>
          <a:p>
            <a:pPr marL="0" lvl="0" indent="0" algn="ctr">
              <a:lnSpc>
                <a:spcPts val="3919"/>
              </a:lnSpc>
            </a:pPr>
            <a:r>
              <a:rPr lang="en-US" sz="2799" u="none" spc="279" smtClean="0">
                <a:solidFill>
                  <a:srgbClr val="2B4B82"/>
                </a:solidFill>
                <a:latin typeface="+mj-lt"/>
              </a:rPr>
              <a:t>UI</a:t>
            </a:r>
            <a:endParaRPr lang="en-US" sz="2799" u="none" spc="279">
              <a:solidFill>
                <a:srgbClr val="2B4B82"/>
              </a:solidFill>
              <a:latin typeface="+mj-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20320" y="-190499"/>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3862534" y="3930214"/>
            <a:ext cx="5288393" cy="1938992"/>
          </a:xfrm>
          <a:prstGeom prst="rect">
            <a:avLst/>
          </a:prstGeom>
          <a:noFill/>
        </p:spPr>
        <p:txBody>
          <a:bodyPr wrap="square" rtlCol="0">
            <a:spAutoFit/>
          </a:bodyPr>
          <a:lstStyle/>
          <a:p>
            <a:pPr>
              <a:lnSpc>
                <a:spcPct val="150000"/>
              </a:lnSpc>
            </a:pPr>
            <a:r>
              <a:rPr lang="en-US" sz="4000" smtClean="0"/>
              <a:t>Use case description for Update quanity</a:t>
            </a:r>
            <a:endParaRPr lang="en-US" sz="4000"/>
          </a:p>
        </p:txBody>
      </p:sp>
      <p:pic>
        <p:nvPicPr>
          <p:cNvPr id="6" name="Picture 5"/>
          <p:cNvPicPr>
            <a:picLocks noChangeAspect="1"/>
          </p:cNvPicPr>
          <p:nvPr/>
        </p:nvPicPr>
        <p:blipFill>
          <a:blip r:embed="rId8"/>
          <a:stretch>
            <a:fillRect/>
          </a:stretch>
        </p:blipFill>
        <p:spPr>
          <a:xfrm>
            <a:off x="9345534" y="-207817"/>
            <a:ext cx="9301187" cy="10715653"/>
          </a:xfrm>
          <a:prstGeom prst="rect">
            <a:avLst/>
          </a:prstGeom>
        </p:spPr>
      </p:pic>
    </p:spTree>
    <p:extLst>
      <p:ext uri="{BB962C8B-B14F-4D97-AF65-F5344CB8AC3E}">
        <p14:creationId xmlns:p14="http://schemas.microsoft.com/office/powerpoint/2010/main" val="3436424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381000" y="1487850"/>
            <a:ext cx="6400800" cy="3305713"/>
          </a:xfrm>
          <a:prstGeom prst="rect">
            <a:avLst/>
          </a:prstGeom>
          <a:noFill/>
        </p:spPr>
        <p:txBody>
          <a:bodyPr wrap="square" rtlCol="0">
            <a:spAutoFit/>
          </a:bodyPr>
          <a:lstStyle/>
          <a:p>
            <a:pPr>
              <a:lnSpc>
                <a:spcPct val="150000"/>
              </a:lnSpc>
            </a:pPr>
            <a:r>
              <a:rPr lang="en-US" sz="6400" smtClean="0"/>
              <a:t>Activity Diagram </a:t>
            </a:r>
            <a:r>
              <a:rPr lang="en-US" sz="4000" smtClean="0"/>
              <a:t>Use Case: Make Goods Delivery Note</a:t>
            </a:r>
            <a:endParaRPr lang="en-US" sz="4000"/>
          </a:p>
        </p:txBody>
      </p:sp>
      <p:pic>
        <p:nvPicPr>
          <p:cNvPr id="1024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33020"/>
            <a:ext cx="8879840" cy="1064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538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7A257"/>
        </a:solidFill>
        <a:effectLst/>
      </p:bgPr>
    </p:bg>
    <p:spTree>
      <p:nvGrpSpPr>
        <p:cNvPr id="1" name=""/>
        <p:cNvGrpSpPr/>
        <p:nvPr/>
      </p:nvGrpSpPr>
      <p:grpSpPr>
        <a:xfrm>
          <a:off x="0" y="0"/>
          <a:ext cx="0" cy="0"/>
          <a:chOff x="0" y="0"/>
          <a:chExt cx="0" cy="0"/>
        </a:xfrm>
      </p:grpSpPr>
      <p:sp>
        <p:nvSpPr>
          <p:cNvPr id="3" name="TextBox 3"/>
          <p:cNvSpPr txBox="1"/>
          <p:nvPr/>
        </p:nvSpPr>
        <p:spPr>
          <a:xfrm>
            <a:off x="2514600" y="0"/>
            <a:ext cx="14249400" cy="1231106"/>
          </a:xfrm>
          <a:prstGeom prst="rect">
            <a:avLst/>
          </a:prstGeom>
        </p:spPr>
        <p:txBody>
          <a:bodyPr wrap="square" lIns="0" tIns="0" rIns="0" bIns="0" rtlCol="0" anchor="t">
            <a:spAutoFit/>
          </a:bodyPr>
          <a:lstStyle/>
          <a:p>
            <a:pPr>
              <a:lnSpc>
                <a:spcPts val="9600"/>
              </a:lnSpc>
            </a:pPr>
            <a:r>
              <a:rPr lang="en-AU" sz="3500" b="1"/>
              <a:t>Domain Model Class Make Goods Delivery for Staff Subsystem Diagram</a:t>
            </a:r>
            <a:endParaRPr lang="en-US" sz="3500">
              <a:solidFill>
                <a:srgbClr val="285430"/>
              </a:solidFill>
              <a:latin typeface="+mj-lt"/>
            </a:endParaRPr>
          </a:p>
        </p:txBody>
      </p:sp>
      <p:pic>
        <p:nvPicPr>
          <p:cNvPr id="819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31106"/>
            <a:ext cx="14706600" cy="905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72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7A257"/>
        </a:solidFill>
        <a:effectLst/>
      </p:bgPr>
    </p:bg>
    <p:spTree>
      <p:nvGrpSpPr>
        <p:cNvPr id="1" name=""/>
        <p:cNvGrpSpPr/>
        <p:nvPr/>
      </p:nvGrpSpPr>
      <p:grpSpPr>
        <a:xfrm>
          <a:off x="0" y="0"/>
          <a:ext cx="0" cy="0"/>
          <a:chOff x="0" y="0"/>
          <a:chExt cx="0" cy="0"/>
        </a:xfrm>
      </p:grpSpPr>
      <p:sp>
        <p:nvSpPr>
          <p:cNvPr id="3" name="TextBox 3"/>
          <p:cNvSpPr txBox="1"/>
          <p:nvPr/>
        </p:nvSpPr>
        <p:spPr>
          <a:xfrm>
            <a:off x="457200" y="0"/>
            <a:ext cx="15468600" cy="1231106"/>
          </a:xfrm>
          <a:prstGeom prst="rect">
            <a:avLst/>
          </a:prstGeom>
        </p:spPr>
        <p:txBody>
          <a:bodyPr wrap="square" lIns="0" tIns="0" rIns="0" bIns="0" rtlCol="0" anchor="t">
            <a:spAutoFit/>
          </a:bodyPr>
          <a:lstStyle/>
          <a:p>
            <a:pPr>
              <a:lnSpc>
                <a:spcPts val="9600"/>
              </a:lnSpc>
            </a:pPr>
            <a:r>
              <a:rPr lang="en-US" sz="4400" smtClean="0">
                <a:solidFill>
                  <a:srgbClr val="285430"/>
                </a:solidFill>
                <a:latin typeface="+mj-lt"/>
              </a:rPr>
              <a:t>State Machine Diagram for Create Goods Delivery Note</a:t>
            </a:r>
            <a:endParaRPr lang="en-US" sz="4400">
              <a:solidFill>
                <a:srgbClr val="285430"/>
              </a:solidFill>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485900"/>
            <a:ext cx="14912944" cy="9372600"/>
          </a:xfrm>
          <a:prstGeom prst="rect">
            <a:avLst/>
          </a:prstGeom>
        </p:spPr>
      </p:pic>
    </p:spTree>
    <p:extLst>
      <p:ext uri="{BB962C8B-B14F-4D97-AF65-F5344CB8AC3E}">
        <p14:creationId xmlns:p14="http://schemas.microsoft.com/office/powerpoint/2010/main" val="3417064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3C9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563600" y="-1095217"/>
            <a:ext cx="5294228" cy="5473356"/>
          </a:xfrm>
          <a:prstGeom prst="rect">
            <a:avLst/>
          </a:prstGeom>
        </p:spPr>
      </p:pic>
      <p:sp>
        <p:nvSpPr>
          <p:cNvPr id="4" name="TextBox 4"/>
          <p:cNvSpPr txBox="1"/>
          <p:nvPr/>
        </p:nvSpPr>
        <p:spPr>
          <a:xfrm>
            <a:off x="755073" y="3464"/>
            <a:ext cx="11506200" cy="1718419"/>
          </a:xfrm>
          <a:prstGeom prst="rect">
            <a:avLst/>
          </a:prstGeom>
        </p:spPr>
        <p:txBody>
          <a:bodyPr wrap="square" lIns="0" tIns="0" rIns="0" bIns="0" rtlCol="0" anchor="t">
            <a:spAutoFit/>
          </a:bodyPr>
          <a:lstStyle/>
          <a:p>
            <a:pPr>
              <a:lnSpc>
                <a:spcPts val="6719"/>
              </a:lnSpc>
            </a:pPr>
            <a:r>
              <a:rPr lang="en-US" sz="6000" smtClean="0">
                <a:solidFill>
                  <a:srgbClr val="1C6758"/>
                </a:solidFill>
                <a:latin typeface="+mj-lt"/>
              </a:rPr>
              <a:t>Sequence Diagram for </a:t>
            </a:r>
          </a:p>
          <a:p>
            <a:pPr>
              <a:lnSpc>
                <a:spcPts val="6719"/>
              </a:lnSpc>
            </a:pPr>
            <a:r>
              <a:rPr lang="en-US" sz="5400" smtClean="0">
                <a:solidFill>
                  <a:srgbClr val="1C6758"/>
                </a:solidFill>
                <a:latin typeface="+mj-lt"/>
              </a:rPr>
              <a:t>			</a:t>
            </a:r>
            <a:r>
              <a:rPr lang="en-US" sz="4400" smtClean="0">
                <a:solidFill>
                  <a:srgbClr val="1C6758"/>
                </a:solidFill>
                <a:latin typeface="+mj-lt"/>
              </a:rPr>
              <a:t>Make Goods Delivery Note</a:t>
            </a:r>
            <a:endParaRPr lang="en-US" sz="4400">
              <a:solidFill>
                <a:srgbClr val="1C6758"/>
              </a:solidFill>
              <a:latin typeface="+mj-lt"/>
            </a:endParaRPr>
          </a:p>
        </p:txBody>
      </p:sp>
      <p:pic>
        <p:nvPicPr>
          <p:cNvPr id="1126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41461"/>
            <a:ext cx="13563600" cy="864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183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3C9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563600" y="-1095217"/>
            <a:ext cx="5294228" cy="5473356"/>
          </a:xfrm>
          <a:prstGeom prst="rect">
            <a:avLst/>
          </a:prstGeom>
        </p:spPr>
      </p:pic>
      <p:sp>
        <p:nvSpPr>
          <p:cNvPr id="4" name="TextBox 4"/>
          <p:cNvSpPr txBox="1"/>
          <p:nvPr/>
        </p:nvSpPr>
        <p:spPr>
          <a:xfrm>
            <a:off x="952500" y="-20320"/>
            <a:ext cx="11506200" cy="1718419"/>
          </a:xfrm>
          <a:prstGeom prst="rect">
            <a:avLst/>
          </a:prstGeom>
        </p:spPr>
        <p:txBody>
          <a:bodyPr wrap="square" lIns="0" tIns="0" rIns="0" bIns="0" rtlCol="0" anchor="t">
            <a:spAutoFit/>
          </a:bodyPr>
          <a:lstStyle/>
          <a:p>
            <a:pPr>
              <a:lnSpc>
                <a:spcPts val="6719"/>
              </a:lnSpc>
            </a:pPr>
            <a:r>
              <a:rPr lang="en-US" sz="6000" smtClean="0">
                <a:solidFill>
                  <a:srgbClr val="1C6758"/>
                </a:solidFill>
                <a:latin typeface="+mj-lt"/>
              </a:rPr>
              <a:t>Collaboration</a:t>
            </a:r>
          </a:p>
          <a:p>
            <a:pPr>
              <a:lnSpc>
                <a:spcPts val="6719"/>
              </a:lnSpc>
            </a:pPr>
            <a:r>
              <a:rPr lang="en-US" sz="5400" smtClean="0">
                <a:solidFill>
                  <a:srgbClr val="1C6758"/>
                </a:solidFill>
                <a:latin typeface="+mj-lt"/>
              </a:rPr>
              <a:t>					</a:t>
            </a:r>
            <a:r>
              <a:rPr lang="en-US" sz="4400" smtClean="0">
                <a:solidFill>
                  <a:srgbClr val="1C6758"/>
                </a:solidFill>
                <a:latin typeface="+mj-lt"/>
              </a:rPr>
              <a:t>Make Goods Delivery Note</a:t>
            </a:r>
            <a:endParaRPr lang="en-US" sz="4400">
              <a:solidFill>
                <a:srgbClr val="1C6758"/>
              </a:solidFill>
              <a:latin typeface="+mj-lt"/>
            </a:endParaRPr>
          </a:p>
        </p:txBody>
      </p:sp>
      <p:pic>
        <p:nvPicPr>
          <p:cNvPr id="3" name="Picture 2"/>
          <p:cNvPicPr>
            <a:picLocks noChangeAspect="1"/>
          </p:cNvPicPr>
          <p:nvPr/>
        </p:nvPicPr>
        <p:blipFill>
          <a:blip r:embed="rId4"/>
          <a:stretch>
            <a:fillRect/>
          </a:stretch>
        </p:blipFill>
        <p:spPr>
          <a:xfrm>
            <a:off x="1524000" y="1610160"/>
            <a:ext cx="10210800" cy="8802414"/>
          </a:xfrm>
          <a:prstGeom prst="rect">
            <a:avLst/>
          </a:prstGeom>
        </p:spPr>
      </p:pic>
    </p:spTree>
    <p:extLst>
      <p:ext uri="{BB962C8B-B14F-4D97-AF65-F5344CB8AC3E}">
        <p14:creationId xmlns:p14="http://schemas.microsoft.com/office/powerpoint/2010/main" val="1623977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C6758"/>
        </a:solidFill>
        <a:effectLst/>
      </p:bgPr>
    </p:bg>
    <p:spTree>
      <p:nvGrpSpPr>
        <p:cNvPr id="1" name=""/>
        <p:cNvGrpSpPr/>
        <p:nvPr/>
      </p:nvGrpSpPr>
      <p:grpSpPr>
        <a:xfrm>
          <a:off x="0" y="0"/>
          <a:ext cx="0" cy="0"/>
          <a:chOff x="0" y="0"/>
          <a:chExt cx="0" cy="0"/>
        </a:xfrm>
      </p:grpSpPr>
      <p:sp>
        <p:nvSpPr>
          <p:cNvPr id="4" name="TextBox 4"/>
          <p:cNvSpPr txBox="1"/>
          <p:nvPr/>
        </p:nvSpPr>
        <p:spPr>
          <a:xfrm>
            <a:off x="3962400" y="150028"/>
            <a:ext cx="13944600" cy="859210"/>
          </a:xfrm>
          <a:prstGeom prst="rect">
            <a:avLst/>
          </a:prstGeom>
        </p:spPr>
        <p:txBody>
          <a:bodyPr wrap="square" lIns="0" tIns="0" rIns="0" bIns="0" rtlCol="0" anchor="t">
            <a:spAutoFit/>
          </a:bodyPr>
          <a:lstStyle/>
          <a:p>
            <a:pPr>
              <a:lnSpc>
                <a:spcPts val="6719"/>
              </a:lnSpc>
            </a:pPr>
            <a:r>
              <a:rPr lang="en-US" sz="6399" smtClean="0">
                <a:solidFill>
                  <a:srgbClr val="FEFEFE"/>
                </a:solidFill>
              </a:rPr>
              <a:t>Manage warehouse activity</a:t>
            </a:r>
            <a:endParaRPr lang="en-US" sz="6399">
              <a:solidFill>
                <a:srgbClr val="FEFEFE"/>
              </a:solidFill>
            </a:endParaRPr>
          </a:p>
        </p:txBody>
      </p:sp>
      <p:pic>
        <p:nvPicPr>
          <p:cNvPr id="614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19629"/>
            <a:ext cx="16840200" cy="93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20320" y="-190499"/>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3862534" y="3930214"/>
            <a:ext cx="5288393" cy="2862322"/>
          </a:xfrm>
          <a:prstGeom prst="rect">
            <a:avLst/>
          </a:prstGeom>
          <a:noFill/>
        </p:spPr>
        <p:txBody>
          <a:bodyPr wrap="square" rtlCol="0">
            <a:spAutoFit/>
          </a:bodyPr>
          <a:lstStyle/>
          <a:p>
            <a:pPr>
              <a:lnSpc>
                <a:spcPct val="150000"/>
              </a:lnSpc>
            </a:pPr>
            <a:r>
              <a:rPr lang="en-US" sz="4000" smtClean="0"/>
              <a:t>Use case description for Manage incoming/ outgoing stock</a:t>
            </a:r>
            <a:endParaRPr lang="en-US" sz="4000"/>
          </a:p>
        </p:txBody>
      </p:sp>
      <p:pic>
        <p:nvPicPr>
          <p:cNvPr id="6" name="Picture 5"/>
          <p:cNvPicPr>
            <a:picLocks noChangeAspect="1"/>
          </p:cNvPicPr>
          <p:nvPr/>
        </p:nvPicPr>
        <p:blipFill>
          <a:blip r:embed="rId8"/>
          <a:stretch>
            <a:fillRect/>
          </a:stretch>
        </p:blipFill>
        <p:spPr>
          <a:xfrm>
            <a:off x="10167955" y="0"/>
            <a:ext cx="8378557" cy="10255827"/>
          </a:xfrm>
          <a:prstGeom prst="rect">
            <a:avLst/>
          </a:prstGeom>
        </p:spPr>
      </p:pic>
    </p:spTree>
    <p:extLst>
      <p:ext uri="{BB962C8B-B14F-4D97-AF65-F5344CB8AC3E}">
        <p14:creationId xmlns:p14="http://schemas.microsoft.com/office/powerpoint/2010/main" val="2606058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20320" y="-190499"/>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3862534" y="3930214"/>
            <a:ext cx="5288393" cy="1938992"/>
          </a:xfrm>
          <a:prstGeom prst="rect">
            <a:avLst/>
          </a:prstGeom>
          <a:noFill/>
        </p:spPr>
        <p:txBody>
          <a:bodyPr wrap="square" rtlCol="0">
            <a:spAutoFit/>
          </a:bodyPr>
          <a:lstStyle/>
          <a:p>
            <a:pPr>
              <a:lnSpc>
                <a:spcPct val="150000"/>
              </a:lnSpc>
            </a:pPr>
            <a:r>
              <a:rPr lang="en-US" sz="4000" smtClean="0"/>
              <a:t>Use case description for Update Goods</a:t>
            </a:r>
            <a:endParaRPr lang="en-US" sz="4000"/>
          </a:p>
        </p:txBody>
      </p:sp>
      <p:pic>
        <p:nvPicPr>
          <p:cNvPr id="11" name="Picture 10"/>
          <p:cNvPicPr>
            <a:picLocks noChangeAspect="1"/>
          </p:cNvPicPr>
          <p:nvPr/>
        </p:nvPicPr>
        <p:blipFill>
          <a:blip r:embed="rId8"/>
          <a:stretch>
            <a:fillRect/>
          </a:stretch>
        </p:blipFill>
        <p:spPr>
          <a:xfrm>
            <a:off x="9982200" y="-166254"/>
            <a:ext cx="8569237" cy="10453254"/>
          </a:xfrm>
          <a:prstGeom prst="rect">
            <a:avLst/>
          </a:prstGeom>
        </p:spPr>
      </p:pic>
    </p:spTree>
    <p:extLst>
      <p:ext uri="{BB962C8B-B14F-4D97-AF65-F5344CB8AC3E}">
        <p14:creationId xmlns:p14="http://schemas.microsoft.com/office/powerpoint/2010/main" val="352866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0" y="-249300"/>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2749665" y="4213152"/>
            <a:ext cx="6407727" cy="1938992"/>
          </a:xfrm>
          <a:prstGeom prst="rect">
            <a:avLst/>
          </a:prstGeom>
          <a:noFill/>
        </p:spPr>
        <p:txBody>
          <a:bodyPr wrap="square" rtlCol="0">
            <a:spAutoFit/>
          </a:bodyPr>
          <a:lstStyle/>
          <a:p>
            <a:pPr>
              <a:lnSpc>
                <a:spcPct val="150000"/>
              </a:lnSpc>
            </a:pPr>
            <a:r>
              <a:rPr lang="en-US" sz="4000" smtClean="0"/>
              <a:t>Use case description for Report best – selling products</a:t>
            </a:r>
            <a:endParaRPr lang="en-US" sz="4000"/>
          </a:p>
        </p:txBody>
      </p:sp>
      <p:pic>
        <p:nvPicPr>
          <p:cNvPr id="6" name="Picture 5"/>
          <p:cNvPicPr>
            <a:picLocks noChangeAspect="1"/>
          </p:cNvPicPr>
          <p:nvPr/>
        </p:nvPicPr>
        <p:blipFill>
          <a:blip r:embed="rId8"/>
          <a:stretch>
            <a:fillRect/>
          </a:stretch>
        </p:blipFill>
        <p:spPr>
          <a:xfrm>
            <a:off x="9203780" y="1"/>
            <a:ext cx="9555625" cy="10332020"/>
          </a:xfrm>
          <a:prstGeom prst="rect">
            <a:avLst/>
          </a:prstGeom>
        </p:spPr>
      </p:pic>
    </p:spTree>
    <p:extLst>
      <p:ext uri="{BB962C8B-B14F-4D97-AF65-F5344CB8AC3E}">
        <p14:creationId xmlns:p14="http://schemas.microsoft.com/office/powerpoint/2010/main" val="2819157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8E890"/>
        </a:solidFill>
        <a:effectLst/>
      </p:bgPr>
    </p:bg>
    <p:spTree>
      <p:nvGrpSpPr>
        <p:cNvPr id="1" name=""/>
        <p:cNvGrpSpPr/>
        <p:nvPr/>
      </p:nvGrpSpPr>
      <p:grpSpPr>
        <a:xfrm>
          <a:off x="0" y="0"/>
          <a:ext cx="0" cy="0"/>
          <a:chOff x="0" y="0"/>
          <a:chExt cx="0" cy="0"/>
        </a:xfrm>
      </p:grpSpPr>
      <p:sp>
        <p:nvSpPr>
          <p:cNvPr id="21" name="TextBox 21"/>
          <p:cNvSpPr txBox="1"/>
          <p:nvPr/>
        </p:nvSpPr>
        <p:spPr>
          <a:xfrm>
            <a:off x="8763104" y="342900"/>
            <a:ext cx="8229496" cy="923330"/>
          </a:xfrm>
          <a:prstGeom prst="rect">
            <a:avLst/>
          </a:prstGeom>
        </p:spPr>
        <p:txBody>
          <a:bodyPr wrap="square" lIns="0" tIns="0" rIns="0" bIns="0" rtlCol="0" anchor="t">
            <a:spAutoFit/>
          </a:bodyPr>
          <a:lstStyle/>
          <a:p>
            <a:pPr lvl="0"/>
            <a:r>
              <a:rPr lang="en-US" sz="6000" b="1" i="1"/>
              <a:t>System capabilities</a:t>
            </a:r>
          </a:p>
        </p:txBody>
      </p:sp>
      <p:pic>
        <p:nvPicPr>
          <p:cNvPr id="28"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flipH="1">
            <a:off x="533400" y="2247900"/>
            <a:ext cx="5357753" cy="5591583"/>
          </a:xfrm>
          <a:prstGeom prst="rect">
            <a:avLst/>
          </a:prstGeom>
        </p:spPr>
      </p:pic>
      <p:sp>
        <p:nvSpPr>
          <p:cNvPr id="2" name="TextBox 1"/>
          <p:cNvSpPr txBox="1"/>
          <p:nvPr/>
        </p:nvSpPr>
        <p:spPr>
          <a:xfrm>
            <a:off x="5891153" y="1638300"/>
            <a:ext cx="11711047" cy="8523359"/>
          </a:xfrm>
          <a:prstGeom prst="rect">
            <a:avLst/>
          </a:prstGeom>
          <a:noFill/>
        </p:spPr>
        <p:txBody>
          <a:bodyPr wrap="square" rtlCol="0">
            <a:spAutoFit/>
          </a:bodyPr>
          <a:lstStyle/>
          <a:p>
            <a:pPr>
              <a:lnSpc>
                <a:spcPct val="150000"/>
              </a:lnSpc>
            </a:pPr>
            <a:r>
              <a:rPr lang="en-US" sz="2300"/>
              <a:t>A Distributor selling electronics devices products to authorized resller/ agents, the new system should be capable of:</a:t>
            </a:r>
          </a:p>
          <a:p>
            <a:pPr marL="342900" lvl="0" indent="-342900">
              <a:lnSpc>
                <a:spcPct val="150000"/>
              </a:lnSpc>
              <a:buFont typeface="Wingdings" panose="05000000000000000000" pitchFamily="2" charset="2"/>
              <a:buChar char="q"/>
            </a:pPr>
            <a:r>
              <a:rPr lang="en-US" sz="2300"/>
              <a:t>Accoutants shall be able to create Goods Received when the distributor imports goods (a warehouse receipt will include many items).</a:t>
            </a:r>
          </a:p>
          <a:p>
            <a:pPr marL="342900" lvl="0" indent="-342900">
              <a:lnSpc>
                <a:spcPct val="150000"/>
              </a:lnSpc>
              <a:buFont typeface="Wingdings" panose="05000000000000000000" pitchFamily="2" charset="2"/>
              <a:buChar char="q"/>
            </a:pPr>
            <a:r>
              <a:rPr lang="en-US" sz="2300"/>
              <a:t>When receiving goods at the warehouse, warehouse staff will scan barcode/ QR code, RIFDs to perform goods warehousing process.</a:t>
            </a:r>
          </a:p>
          <a:p>
            <a:pPr marL="342900" lvl="0" indent="-342900">
              <a:lnSpc>
                <a:spcPct val="150000"/>
              </a:lnSpc>
              <a:buFont typeface="Wingdings" panose="05000000000000000000" pitchFamily="2" charset="2"/>
              <a:buChar char="q"/>
            </a:pPr>
            <a:r>
              <a:rPr lang="en-US" sz="2300"/>
              <a:t>Reseller / Agents shall be able to place an order of items by themselves and choose a payment method (Cash, bank transfer, Momo...) and make an online payment and see the status of their orders.</a:t>
            </a:r>
          </a:p>
          <a:p>
            <a:pPr marL="342900" lvl="0" indent="-342900">
              <a:lnSpc>
                <a:spcPct val="150000"/>
              </a:lnSpc>
              <a:buFont typeface="Wingdings" panose="05000000000000000000" pitchFamily="2" charset="2"/>
              <a:buChar char="q"/>
            </a:pPr>
            <a:r>
              <a:rPr lang="en-US" sz="2300"/>
              <a:t>The system allows accounting staff to make Goods Delivery Note (based on previously placed orders) to deliver goods to agents (print delivery slips), update the status of orders as being transferred and update the payment status of agents. Also, the system allows warehouse staff make use of barcode/ QR code/ RFIDs for stock out.</a:t>
            </a:r>
          </a:p>
          <a:p>
            <a:pPr marL="342900" lvl="0" indent="-342900">
              <a:lnSpc>
                <a:spcPct val="150000"/>
              </a:lnSpc>
              <a:buFont typeface="Wingdings" panose="05000000000000000000" pitchFamily="2" charset="2"/>
              <a:buChar char="q"/>
            </a:pPr>
            <a:r>
              <a:rPr lang="en-US" sz="2300"/>
              <a:t>Accountants shall be able to view incoming/outgoing stock report (inventory movement), best-selling products and revenue report monthly.</a:t>
            </a:r>
          </a:p>
          <a:p>
            <a:pPr>
              <a:lnSpc>
                <a:spcPct val="150000"/>
              </a:lnSpc>
            </a:pPr>
            <a:endParaRPr lang="en-US" sz="2300"/>
          </a:p>
        </p:txBody>
      </p:sp>
    </p:spTree>
    <p:extLst>
      <p:ext uri="{BB962C8B-B14F-4D97-AF65-F5344CB8AC3E}">
        <p14:creationId xmlns:p14="http://schemas.microsoft.com/office/powerpoint/2010/main" val="1701424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0" y="-249300"/>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2749665" y="4213152"/>
            <a:ext cx="6407727" cy="1938992"/>
          </a:xfrm>
          <a:prstGeom prst="rect">
            <a:avLst/>
          </a:prstGeom>
          <a:noFill/>
        </p:spPr>
        <p:txBody>
          <a:bodyPr wrap="square" rtlCol="0">
            <a:spAutoFit/>
          </a:bodyPr>
          <a:lstStyle/>
          <a:p>
            <a:pPr>
              <a:lnSpc>
                <a:spcPct val="150000"/>
              </a:lnSpc>
            </a:pPr>
            <a:r>
              <a:rPr lang="en-US" sz="4000" smtClean="0"/>
              <a:t>Use case description for Report best – selling products</a:t>
            </a:r>
            <a:endParaRPr lang="en-US" sz="4000"/>
          </a:p>
        </p:txBody>
      </p:sp>
      <p:pic>
        <p:nvPicPr>
          <p:cNvPr id="6" name="Picture 5"/>
          <p:cNvPicPr>
            <a:picLocks noChangeAspect="1"/>
          </p:cNvPicPr>
          <p:nvPr/>
        </p:nvPicPr>
        <p:blipFill>
          <a:blip r:embed="rId8"/>
          <a:stretch>
            <a:fillRect/>
          </a:stretch>
        </p:blipFill>
        <p:spPr>
          <a:xfrm>
            <a:off x="9203780" y="1"/>
            <a:ext cx="9555625" cy="10332020"/>
          </a:xfrm>
          <a:prstGeom prst="rect">
            <a:avLst/>
          </a:prstGeom>
        </p:spPr>
      </p:pic>
    </p:spTree>
    <p:extLst>
      <p:ext uri="{BB962C8B-B14F-4D97-AF65-F5344CB8AC3E}">
        <p14:creationId xmlns:p14="http://schemas.microsoft.com/office/powerpoint/2010/main" val="895846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0" y="-249300"/>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2133600" y="4764817"/>
            <a:ext cx="6407727" cy="1938992"/>
          </a:xfrm>
          <a:prstGeom prst="rect">
            <a:avLst/>
          </a:prstGeom>
          <a:noFill/>
        </p:spPr>
        <p:txBody>
          <a:bodyPr wrap="square" rtlCol="0">
            <a:spAutoFit/>
          </a:bodyPr>
          <a:lstStyle/>
          <a:p>
            <a:pPr>
              <a:lnSpc>
                <a:spcPct val="150000"/>
              </a:lnSpc>
            </a:pPr>
            <a:r>
              <a:rPr lang="en-US" sz="4000" smtClean="0"/>
              <a:t>Use case description for Revenue report monthly</a:t>
            </a:r>
            <a:endParaRPr lang="en-US" sz="4000"/>
          </a:p>
        </p:txBody>
      </p:sp>
      <p:pic>
        <p:nvPicPr>
          <p:cNvPr id="11" name="Picture 10"/>
          <p:cNvPicPr>
            <a:picLocks noChangeAspect="1"/>
          </p:cNvPicPr>
          <p:nvPr/>
        </p:nvPicPr>
        <p:blipFill>
          <a:blip r:embed="rId8"/>
          <a:stretch>
            <a:fillRect/>
          </a:stretch>
        </p:blipFill>
        <p:spPr>
          <a:xfrm>
            <a:off x="8305800" y="-41564"/>
            <a:ext cx="10495596" cy="10536199"/>
          </a:xfrm>
          <a:prstGeom prst="rect">
            <a:avLst/>
          </a:prstGeom>
        </p:spPr>
      </p:pic>
    </p:spTree>
    <p:extLst>
      <p:ext uri="{BB962C8B-B14F-4D97-AF65-F5344CB8AC3E}">
        <p14:creationId xmlns:p14="http://schemas.microsoft.com/office/powerpoint/2010/main" val="3555209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7A257"/>
        </a:solidFill>
        <a:effectLst/>
      </p:bgPr>
    </p:bg>
    <p:spTree>
      <p:nvGrpSpPr>
        <p:cNvPr id="1" name=""/>
        <p:cNvGrpSpPr/>
        <p:nvPr/>
      </p:nvGrpSpPr>
      <p:grpSpPr>
        <a:xfrm>
          <a:off x="0" y="0"/>
          <a:ext cx="0" cy="0"/>
          <a:chOff x="0" y="0"/>
          <a:chExt cx="0" cy="0"/>
        </a:xfrm>
      </p:grpSpPr>
      <p:sp>
        <p:nvSpPr>
          <p:cNvPr id="3" name="TextBox 3"/>
          <p:cNvSpPr txBox="1"/>
          <p:nvPr/>
        </p:nvSpPr>
        <p:spPr>
          <a:xfrm>
            <a:off x="457200" y="0"/>
            <a:ext cx="15240000" cy="1055610"/>
          </a:xfrm>
          <a:prstGeom prst="rect">
            <a:avLst/>
          </a:prstGeom>
        </p:spPr>
        <p:txBody>
          <a:bodyPr wrap="square" lIns="0" tIns="0" rIns="0" bIns="0" rtlCol="0" anchor="t">
            <a:spAutoFit/>
          </a:bodyPr>
          <a:lstStyle/>
          <a:p>
            <a:pPr>
              <a:lnSpc>
                <a:spcPts val="9600"/>
              </a:lnSpc>
            </a:pPr>
            <a:r>
              <a:rPr lang="en-US" sz="4400" smtClean="0">
                <a:solidFill>
                  <a:srgbClr val="285430"/>
                </a:solidFill>
                <a:latin typeface="+mj-lt"/>
              </a:rPr>
              <a:t>State Machine Diagram for Manage incoming/ outgoing stock</a:t>
            </a:r>
            <a:endParaRPr lang="en-US" sz="4400">
              <a:solidFill>
                <a:srgbClr val="285430"/>
              </a:solidFill>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440821"/>
            <a:ext cx="14630400" cy="8877352"/>
          </a:xfrm>
          <a:prstGeom prst="rect">
            <a:avLst/>
          </a:prstGeom>
        </p:spPr>
      </p:pic>
    </p:spTree>
    <p:extLst>
      <p:ext uri="{BB962C8B-B14F-4D97-AF65-F5344CB8AC3E}">
        <p14:creationId xmlns:p14="http://schemas.microsoft.com/office/powerpoint/2010/main" val="1865996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7A257"/>
        </a:solidFill>
        <a:effectLst/>
      </p:bgPr>
    </p:bg>
    <p:spTree>
      <p:nvGrpSpPr>
        <p:cNvPr id="1" name=""/>
        <p:cNvGrpSpPr/>
        <p:nvPr/>
      </p:nvGrpSpPr>
      <p:grpSpPr>
        <a:xfrm>
          <a:off x="0" y="0"/>
          <a:ext cx="0" cy="0"/>
          <a:chOff x="0" y="0"/>
          <a:chExt cx="0" cy="0"/>
        </a:xfrm>
      </p:grpSpPr>
      <p:sp>
        <p:nvSpPr>
          <p:cNvPr id="3" name="TextBox 3"/>
          <p:cNvSpPr txBox="1"/>
          <p:nvPr/>
        </p:nvSpPr>
        <p:spPr>
          <a:xfrm>
            <a:off x="2514600" y="-266700"/>
            <a:ext cx="14249400" cy="1013483"/>
          </a:xfrm>
          <a:prstGeom prst="rect">
            <a:avLst/>
          </a:prstGeom>
        </p:spPr>
        <p:txBody>
          <a:bodyPr wrap="square" lIns="0" tIns="0" rIns="0" bIns="0" rtlCol="0" anchor="t">
            <a:spAutoFit/>
          </a:bodyPr>
          <a:lstStyle/>
          <a:p>
            <a:pPr>
              <a:lnSpc>
                <a:spcPts val="9600"/>
              </a:lnSpc>
            </a:pPr>
            <a:r>
              <a:rPr lang="en-AU" sz="3000" b="1" i="1"/>
              <a:t>Domain Model Class Manage incoming/ outgoing stock for Staff Subsystem Diagram</a:t>
            </a:r>
            <a:endParaRPr lang="en-US" sz="3000">
              <a:solidFill>
                <a:srgbClr val="285430"/>
              </a:solidFill>
              <a:latin typeface="+mj-lt"/>
            </a:endParaRPr>
          </a:p>
        </p:txBody>
      </p:sp>
      <p:pic>
        <p:nvPicPr>
          <p:cNvPr id="921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16237"/>
            <a:ext cx="13944600" cy="923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531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3C9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563600" y="-1095217"/>
            <a:ext cx="5294228" cy="5473356"/>
          </a:xfrm>
          <a:prstGeom prst="rect">
            <a:avLst/>
          </a:prstGeom>
        </p:spPr>
      </p:pic>
      <p:sp>
        <p:nvSpPr>
          <p:cNvPr id="4" name="TextBox 4"/>
          <p:cNvSpPr txBox="1"/>
          <p:nvPr/>
        </p:nvSpPr>
        <p:spPr>
          <a:xfrm>
            <a:off x="755073" y="3464"/>
            <a:ext cx="11506200" cy="1718419"/>
          </a:xfrm>
          <a:prstGeom prst="rect">
            <a:avLst/>
          </a:prstGeom>
        </p:spPr>
        <p:txBody>
          <a:bodyPr wrap="square" lIns="0" tIns="0" rIns="0" bIns="0" rtlCol="0" anchor="t">
            <a:spAutoFit/>
          </a:bodyPr>
          <a:lstStyle/>
          <a:p>
            <a:pPr>
              <a:lnSpc>
                <a:spcPts val="6719"/>
              </a:lnSpc>
            </a:pPr>
            <a:r>
              <a:rPr lang="en-US" sz="6000" smtClean="0">
                <a:solidFill>
                  <a:srgbClr val="1C6758"/>
                </a:solidFill>
                <a:latin typeface="+mj-lt"/>
              </a:rPr>
              <a:t>Sequence Diagram for </a:t>
            </a:r>
          </a:p>
          <a:p>
            <a:pPr>
              <a:lnSpc>
                <a:spcPts val="6719"/>
              </a:lnSpc>
            </a:pPr>
            <a:r>
              <a:rPr lang="en-US" sz="5400" smtClean="0">
                <a:solidFill>
                  <a:srgbClr val="1C6758"/>
                </a:solidFill>
                <a:latin typeface="+mj-lt"/>
              </a:rPr>
              <a:t>			</a:t>
            </a:r>
            <a:r>
              <a:rPr lang="en-US" sz="4400" smtClean="0">
                <a:solidFill>
                  <a:srgbClr val="1C6758"/>
                </a:solidFill>
                <a:latin typeface="+mj-lt"/>
              </a:rPr>
              <a:t>Manage incoming/ outgoing stock</a:t>
            </a:r>
            <a:endParaRPr lang="en-US" sz="4400">
              <a:solidFill>
                <a:srgbClr val="1C6758"/>
              </a:solidFill>
              <a:latin typeface="+mj-lt"/>
            </a:endParaRPr>
          </a:p>
        </p:txBody>
      </p:sp>
      <p:pic>
        <p:nvPicPr>
          <p:cNvPr id="1229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21883"/>
            <a:ext cx="13258800" cy="873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534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3C9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563600" y="-1095217"/>
            <a:ext cx="5294228" cy="5473356"/>
          </a:xfrm>
          <a:prstGeom prst="rect">
            <a:avLst/>
          </a:prstGeom>
        </p:spPr>
      </p:pic>
      <p:sp>
        <p:nvSpPr>
          <p:cNvPr id="4" name="TextBox 4"/>
          <p:cNvSpPr txBox="1"/>
          <p:nvPr/>
        </p:nvSpPr>
        <p:spPr>
          <a:xfrm>
            <a:off x="755073" y="3464"/>
            <a:ext cx="11506200" cy="1718419"/>
          </a:xfrm>
          <a:prstGeom prst="rect">
            <a:avLst/>
          </a:prstGeom>
        </p:spPr>
        <p:txBody>
          <a:bodyPr wrap="square" lIns="0" tIns="0" rIns="0" bIns="0" rtlCol="0" anchor="t">
            <a:spAutoFit/>
          </a:bodyPr>
          <a:lstStyle/>
          <a:p>
            <a:pPr>
              <a:lnSpc>
                <a:spcPts val="6719"/>
              </a:lnSpc>
            </a:pPr>
            <a:r>
              <a:rPr lang="en-US" sz="6000" smtClean="0">
                <a:solidFill>
                  <a:srgbClr val="1C6758"/>
                </a:solidFill>
                <a:latin typeface="+mj-lt"/>
              </a:rPr>
              <a:t>Collaboration for  </a:t>
            </a:r>
          </a:p>
          <a:p>
            <a:pPr>
              <a:lnSpc>
                <a:spcPts val="6719"/>
              </a:lnSpc>
            </a:pPr>
            <a:r>
              <a:rPr lang="en-US" sz="5400" smtClean="0">
                <a:solidFill>
                  <a:srgbClr val="1C6758"/>
                </a:solidFill>
                <a:latin typeface="+mj-lt"/>
              </a:rPr>
              <a:t>			</a:t>
            </a:r>
            <a:r>
              <a:rPr lang="en-US" sz="4400" smtClean="0">
                <a:solidFill>
                  <a:srgbClr val="1C6758"/>
                </a:solidFill>
                <a:latin typeface="+mj-lt"/>
              </a:rPr>
              <a:t>Manage incoming/ outgoing stock</a:t>
            </a:r>
            <a:endParaRPr lang="en-US" sz="4400">
              <a:solidFill>
                <a:srgbClr val="1C6758"/>
              </a:solidFill>
              <a:latin typeface="+mj-lt"/>
            </a:endParaRPr>
          </a:p>
        </p:txBody>
      </p:sp>
      <p:pic>
        <p:nvPicPr>
          <p:cNvPr id="1229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21883"/>
            <a:ext cx="13258800" cy="873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532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C6758"/>
        </a:solidFill>
        <a:effectLst/>
      </p:bgPr>
    </p:bg>
    <p:spTree>
      <p:nvGrpSpPr>
        <p:cNvPr id="1" name=""/>
        <p:cNvGrpSpPr/>
        <p:nvPr/>
      </p:nvGrpSpPr>
      <p:grpSpPr>
        <a:xfrm>
          <a:off x="0" y="0"/>
          <a:ext cx="0" cy="0"/>
          <a:chOff x="0" y="0"/>
          <a:chExt cx="0" cy="0"/>
        </a:xfrm>
      </p:grpSpPr>
      <p:sp>
        <p:nvSpPr>
          <p:cNvPr id="4" name="TextBox 4"/>
          <p:cNvSpPr txBox="1"/>
          <p:nvPr/>
        </p:nvSpPr>
        <p:spPr>
          <a:xfrm>
            <a:off x="7315200" y="160419"/>
            <a:ext cx="6172200" cy="859210"/>
          </a:xfrm>
          <a:prstGeom prst="rect">
            <a:avLst/>
          </a:prstGeom>
        </p:spPr>
        <p:txBody>
          <a:bodyPr wrap="square" lIns="0" tIns="0" rIns="0" bIns="0" rtlCol="0" anchor="t">
            <a:spAutoFit/>
          </a:bodyPr>
          <a:lstStyle/>
          <a:p>
            <a:pPr>
              <a:lnSpc>
                <a:spcPts val="6719"/>
              </a:lnSpc>
            </a:pPr>
            <a:r>
              <a:rPr lang="en-US" sz="6399" smtClean="0">
                <a:solidFill>
                  <a:srgbClr val="FEFEFE"/>
                </a:solidFill>
              </a:rPr>
              <a:t>PAYMENT</a:t>
            </a:r>
            <a:endParaRPr lang="en-US" sz="6399">
              <a:solidFill>
                <a:srgbClr val="FEFEFE"/>
              </a:solidFill>
            </a:endParaRPr>
          </a:p>
        </p:txBody>
      </p:sp>
      <p:pic>
        <p:nvPicPr>
          <p:cNvPr id="2" name="Picture 1"/>
          <p:cNvPicPr>
            <a:picLocks noChangeAspect="1"/>
          </p:cNvPicPr>
          <p:nvPr/>
        </p:nvPicPr>
        <p:blipFill>
          <a:blip r:embed="rId2"/>
          <a:stretch>
            <a:fillRect/>
          </a:stretch>
        </p:blipFill>
        <p:spPr>
          <a:xfrm>
            <a:off x="228600" y="1485900"/>
            <a:ext cx="17725651" cy="8077200"/>
          </a:xfrm>
          <a:prstGeom prst="rect">
            <a:avLst/>
          </a:prstGeom>
        </p:spPr>
      </p:pic>
    </p:spTree>
    <p:extLst>
      <p:ext uri="{BB962C8B-B14F-4D97-AF65-F5344CB8AC3E}">
        <p14:creationId xmlns:p14="http://schemas.microsoft.com/office/powerpoint/2010/main" val="2182028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0" y="-249300"/>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2133600" y="4764817"/>
            <a:ext cx="6407727" cy="1938992"/>
          </a:xfrm>
          <a:prstGeom prst="rect">
            <a:avLst/>
          </a:prstGeom>
          <a:noFill/>
        </p:spPr>
        <p:txBody>
          <a:bodyPr wrap="square" rtlCol="0">
            <a:spAutoFit/>
          </a:bodyPr>
          <a:lstStyle/>
          <a:p>
            <a:pPr>
              <a:lnSpc>
                <a:spcPct val="150000"/>
              </a:lnSpc>
            </a:pPr>
            <a:r>
              <a:rPr lang="en-US" sz="4000" smtClean="0"/>
              <a:t>Use case description for Payment</a:t>
            </a:r>
            <a:endParaRPr lang="en-US" sz="4000"/>
          </a:p>
        </p:txBody>
      </p:sp>
      <p:pic>
        <p:nvPicPr>
          <p:cNvPr id="6" name="Picture 5"/>
          <p:cNvPicPr>
            <a:picLocks noChangeAspect="1"/>
          </p:cNvPicPr>
          <p:nvPr/>
        </p:nvPicPr>
        <p:blipFill>
          <a:blip r:embed="rId8"/>
          <a:stretch>
            <a:fillRect/>
          </a:stretch>
        </p:blipFill>
        <p:spPr>
          <a:xfrm>
            <a:off x="8541327" y="106474"/>
            <a:ext cx="9695284" cy="9609026"/>
          </a:xfrm>
          <a:prstGeom prst="rect">
            <a:avLst/>
          </a:prstGeom>
        </p:spPr>
      </p:pic>
    </p:spTree>
    <p:extLst>
      <p:ext uri="{BB962C8B-B14F-4D97-AF65-F5344CB8AC3E}">
        <p14:creationId xmlns:p14="http://schemas.microsoft.com/office/powerpoint/2010/main" val="1700616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381000" y="1487850"/>
            <a:ext cx="6400800" cy="2492990"/>
          </a:xfrm>
          <a:prstGeom prst="rect">
            <a:avLst/>
          </a:prstGeom>
          <a:noFill/>
        </p:spPr>
        <p:txBody>
          <a:bodyPr wrap="square" rtlCol="0">
            <a:spAutoFit/>
          </a:bodyPr>
          <a:lstStyle/>
          <a:p>
            <a:pPr>
              <a:lnSpc>
                <a:spcPct val="150000"/>
              </a:lnSpc>
            </a:pPr>
            <a:r>
              <a:rPr lang="en-US" sz="6400" smtClean="0"/>
              <a:t>Activity Diagram </a:t>
            </a:r>
            <a:r>
              <a:rPr lang="en-US" sz="4000" smtClean="0"/>
              <a:t>Use Case: Payment</a:t>
            </a:r>
            <a:endParaRPr lang="en-US" sz="4000"/>
          </a:p>
        </p:txBody>
      </p:sp>
      <p:pic>
        <p:nvPicPr>
          <p:cNvPr id="1638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42900"/>
            <a:ext cx="11887992" cy="951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628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B3C9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563600" y="-1095217"/>
            <a:ext cx="5294228" cy="5473356"/>
          </a:xfrm>
          <a:prstGeom prst="rect">
            <a:avLst/>
          </a:prstGeom>
        </p:spPr>
      </p:pic>
      <p:sp>
        <p:nvSpPr>
          <p:cNvPr id="4" name="TextBox 4"/>
          <p:cNvSpPr txBox="1"/>
          <p:nvPr/>
        </p:nvSpPr>
        <p:spPr>
          <a:xfrm>
            <a:off x="755073" y="3464"/>
            <a:ext cx="12122728" cy="859210"/>
          </a:xfrm>
          <a:prstGeom prst="rect">
            <a:avLst/>
          </a:prstGeom>
        </p:spPr>
        <p:txBody>
          <a:bodyPr wrap="square" lIns="0" tIns="0" rIns="0" bIns="0" rtlCol="0" anchor="t">
            <a:spAutoFit/>
          </a:bodyPr>
          <a:lstStyle/>
          <a:p>
            <a:pPr>
              <a:lnSpc>
                <a:spcPts val="6719"/>
              </a:lnSpc>
            </a:pPr>
            <a:r>
              <a:rPr lang="en-US" sz="6000" smtClean="0">
                <a:solidFill>
                  <a:srgbClr val="1C6758"/>
                </a:solidFill>
                <a:latin typeface="+mj-lt"/>
              </a:rPr>
              <a:t>Sequence Diagram for Payment</a:t>
            </a:r>
            <a:endParaRPr lang="en-US" sz="6000">
              <a:solidFill>
                <a:srgbClr val="1C6758"/>
              </a:solidFill>
              <a:latin typeface="+mj-lt"/>
            </a:endParaRPr>
          </a:p>
        </p:txBody>
      </p:sp>
      <p:pic>
        <p:nvPicPr>
          <p:cNvPr id="1536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85900"/>
            <a:ext cx="14244320" cy="904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20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E890"/>
        </a:solidFill>
        <a:effectLst/>
      </p:bgPr>
    </p:bg>
    <p:spTree>
      <p:nvGrpSpPr>
        <p:cNvPr id="1" name=""/>
        <p:cNvGrpSpPr/>
        <p:nvPr/>
      </p:nvGrpSpPr>
      <p:grpSpPr>
        <a:xfrm>
          <a:off x="0" y="0"/>
          <a:ext cx="0" cy="0"/>
          <a:chOff x="0" y="0"/>
          <a:chExt cx="0" cy="0"/>
        </a:xfrm>
      </p:grpSpPr>
      <p:sp>
        <p:nvSpPr>
          <p:cNvPr id="21" name="TextBox 21"/>
          <p:cNvSpPr txBox="1"/>
          <p:nvPr/>
        </p:nvSpPr>
        <p:spPr>
          <a:xfrm>
            <a:off x="3048000" y="3390900"/>
            <a:ext cx="16135350" cy="884858"/>
          </a:xfrm>
          <a:prstGeom prst="rect">
            <a:avLst/>
          </a:prstGeom>
        </p:spPr>
        <p:txBody>
          <a:bodyPr lIns="0" tIns="0" rIns="0" bIns="0" rtlCol="0" anchor="t">
            <a:spAutoFit/>
          </a:bodyPr>
          <a:lstStyle/>
          <a:p>
            <a:pPr algn="ctr">
              <a:lnSpc>
                <a:spcPts val="6719"/>
              </a:lnSpc>
            </a:pPr>
            <a:r>
              <a:rPr lang="en-AU" sz="8000" b="1" i="1"/>
              <a:t>Business Requirements </a:t>
            </a:r>
            <a:endParaRPr lang="en-US" sz="8000" b="1" i="1">
              <a:solidFill>
                <a:srgbClr val="000000"/>
              </a:solidFill>
              <a:latin typeface="+mj-lt"/>
            </a:endParaRPr>
          </a:p>
        </p:txBody>
      </p:sp>
      <p:pic>
        <p:nvPicPr>
          <p:cNvPr id="28"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flipH="1">
            <a:off x="533400" y="2247900"/>
            <a:ext cx="5357753" cy="5591583"/>
          </a:xfrm>
          <a:prstGeom prst="rect">
            <a:avLst/>
          </a:prstGeom>
        </p:spPr>
      </p:pic>
      <p:pic>
        <p:nvPicPr>
          <p:cNvPr id="29"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5087600" y="6972300"/>
            <a:ext cx="3486358" cy="4114800"/>
          </a:xfrm>
          <a:prstGeom prst="rect">
            <a:avLst/>
          </a:prstGeom>
        </p:spPr>
      </p:pic>
    </p:spTree>
    <p:extLst>
      <p:ext uri="{BB962C8B-B14F-4D97-AF65-F5344CB8AC3E}">
        <p14:creationId xmlns:p14="http://schemas.microsoft.com/office/powerpoint/2010/main" val="961872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3C9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563600" y="-1095217"/>
            <a:ext cx="5294228" cy="5473356"/>
          </a:xfrm>
          <a:prstGeom prst="rect">
            <a:avLst/>
          </a:prstGeom>
        </p:spPr>
      </p:pic>
      <p:sp>
        <p:nvSpPr>
          <p:cNvPr id="4" name="TextBox 4"/>
          <p:cNvSpPr txBox="1"/>
          <p:nvPr/>
        </p:nvSpPr>
        <p:spPr>
          <a:xfrm>
            <a:off x="755073" y="3464"/>
            <a:ext cx="12122728" cy="859210"/>
          </a:xfrm>
          <a:prstGeom prst="rect">
            <a:avLst/>
          </a:prstGeom>
        </p:spPr>
        <p:txBody>
          <a:bodyPr wrap="square" lIns="0" tIns="0" rIns="0" bIns="0" rtlCol="0" anchor="t">
            <a:spAutoFit/>
          </a:bodyPr>
          <a:lstStyle/>
          <a:p>
            <a:pPr>
              <a:lnSpc>
                <a:spcPts val="6719"/>
              </a:lnSpc>
            </a:pPr>
            <a:r>
              <a:rPr lang="en-US" sz="6000" smtClean="0">
                <a:solidFill>
                  <a:srgbClr val="1C6758"/>
                </a:solidFill>
                <a:latin typeface="+mj-lt"/>
              </a:rPr>
              <a:t>Collaboration for </a:t>
            </a:r>
            <a:r>
              <a:rPr lang="en-US" sz="6000" smtClean="0">
                <a:solidFill>
                  <a:srgbClr val="1C6758"/>
                </a:solidFill>
                <a:latin typeface="+mj-lt"/>
              </a:rPr>
              <a:t>Payment</a:t>
            </a:r>
            <a:endParaRPr lang="en-US" sz="6000">
              <a:solidFill>
                <a:srgbClr val="1C6758"/>
              </a:solidFill>
              <a:latin typeface="+mj-lt"/>
            </a:endParaRPr>
          </a:p>
        </p:txBody>
      </p:sp>
      <p:pic>
        <p:nvPicPr>
          <p:cNvPr id="205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862674"/>
            <a:ext cx="10591800" cy="956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7477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C6758"/>
        </a:solidFill>
        <a:effectLst/>
      </p:bgPr>
    </p:bg>
    <p:spTree>
      <p:nvGrpSpPr>
        <p:cNvPr id="1" name=""/>
        <p:cNvGrpSpPr/>
        <p:nvPr/>
      </p:nvGrpSpPr>
      <p:grpSpPr>
        <a:xfrm>
          <a:off x="0" y="0"/>
          <a:ext cx="0" cy="0"/>
          <a:chOff x="0" y="0"/>
          <a:chExt cx="0" cy="0"/>
        </a:xfrm>
      </p:grpSpPr>
      <p:sp>
        <p:nvSpPr>
          <p:cNvPr id="4" name="TextBox 4"/>
          <p:cNvSpPr txBox="1"/>
          <p:nvPr/>
        </p:nvSpPr>
        <p:spPr>
          <a:xfrm>
            <a:off x="4495800" y="342900"/>
            <a:ext cx="10972800" cy="859210"/>
          </a:xfrm>
          <a:prstGeom prst="rect">
            <a:avLst/>
          </a:prstGeom>
        </p:spPr>
        <p:txBody>
          <a:bodyPr wrap="square" lIns="0" tIns="0" rIns="0" bIns="0" rtlCol="0" anchor="t">
            <a:spAutoFit/>
          </a:bodyPr>
          <a:lstStyle/>
          <a:p>
            <a:pPr>
              <a:lnSpc>
                <a:spcPts val="6719"/>
              </a:lnSpc>
            </a:pPr>
            <a:r>
              <a:rPr lang="en-US" sz="6399" smtClean="0">
                <a:solidFill>
                  <a:srgbClr val="FEFEFE"/>
                </a:solidFill>
              </a:rPr>
              <a:t>VIEW STATUS OF ORDERS</a:t>
            </a:r>
            <a:endParaRPr lang="en-US" sz="6399">
              <a:solidFill>
                <a:srgbClr val="FEFEFE"/>
              </a:solidFill>
            </a:endParaRPr>
          </a:p>
        </p:txBody>
      </p:sp>
      <p:pic>
        <p:nvPicPr>
          <p:cNvPr id="2" name="Picture 1"/>
          <p:cNvPicPr>
            <a:picLocks noChangeAspect="1"/>
          </p:cNvPicPr>
          <p:nvPr/>
        </p:nvPicPr>
        <p:blipFill>
          <a:blip r:embed="rId2"/>
          <a:stretch>
            <a:fillRect/>
          </a:stretch>
        </p:blipFill>
        <p:spPr>
          <a:xfrm>
            <a:off x="228600" y="1485900"/>
            <a:ext cx="17725651" cy="8077200"/>
          </a:xfrm>
          <a:prstGeom prst="rect">
            <a:avLst/>
          </a:prstGeom>
        </p:spPr>
      </p:pic>
    </p:spTree>
    <p:extLst>
      <p:ext uri="{BB962C8B-B14F-4D97-AF65-F5344CB8AC3E}">
        <p14:creationId xmlns:p14="http://schemas.microsoft.com/office/powerpoint/2010/main" val="3801108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DF1D6"/>
        </a:solidFill>
        <a:effectLst/>
      </p:bgPr>
    </p:bg>
    <p:spTree>
      <p:nvGrpSpPr>
        <p:cNvPr id="1" name=""/>
        <p:cNvGrpSpPr/>
        <p:nvPr/>
      </p:nvGrpSpPr>
      <p:grpSpPr>
        <a:xfrm>
          <a:off x="0" y="0"/>
          <a:ext cx="0" cy="0"/>
          <a:chOff x="0" y="0"/>
          <a:chExt cx="0" cy="0"/>
        </a:xfrm>
      </p:grpSpPr>
      <p:grpSp>
        <p:nvGrpSpPr>
          <p:cNvPr id="2" name="Group 2"/>
          <p:cNvGrpSpPr/>
          <p:nvPr/>
        </p:nvGrpSpPr>
        <p:grpSpPr>
          <a:xfrm>
            <a:off x="0" y="-249300"/>
            <a:ext cx="5125720" cy="4800600"/>
            <a:chOff x="0" y="0"/>
            <a:chExt cx="8080692" cy="887006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0" y="0"/>
              <a:ext cx="5166060" cy="683012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28290" y="1054304"/>
              <a:ext cx="5166060" cy="683012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914631" y="2039937"/>
              <a:ext cx="5166060" cy="6830128"/>
            </a:xfrm>
            <a:prstGeom prst="rect">
              <a:avLst/>
            </a:prstGeom>
          </p:spPr>
        </p:pic>
      </p:grpSp>
      <p:grpSp>
        <p:nvGrpSpPr>
          <p:cNvPr id="7" name="Group 7"/>
          <p:cNvGrpSpPr/>
          <p:nvPr/>
        </p:nvGrpSpPr>
        <p:grpSpPr>
          <a:xfrm>
            <a:off x="0" y="9427634"/>
            <a:ext cx="18288000" cy="859366"/>
            <a:chOff x="0" y="0"/>
            <a:chExt cx="13796730" cy="648318"/>
          </a:xfrm>
        </p:grpSpPr>
        <p:sp>
          <p:nvSpPr>
            <p:cNvPr id="8" name="Freeform 8"/>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a:noFill/>
            </a:ln>
          </p:spPr>
        </p:sp>
        <p:sp>
          <p:nvSpPr>
            <p:cNvPr id="9" name="TextBox 9"/>
            <p:cNvSpPr txBox="1"/>
            <p:nvPr/>
          </p:nvSpPr>
          <p:spPr>
            <a:xfrm>
              <a:off x="0" y="-28575"/>
              <a:ext cx="812800" cy="841375"/>
            </a:xfrm>
            <a:prstGeom prst="rect">
              <a:avLst/>
            </a:prstGeom>
          </p:spPr>
          <p:txBody>
            <a:bodyPr lIns="127000" tIns="127000" rIns="127000" bIns="127000" rtlCol="0" anchor="ctr"/>
            <a:lstStyle/>
            <a:p>
              <a:pPr algn="ctr">
                <a:lnSpc>
                  <a:spcPts val="2100"/>
                </a:lnSpc>
              </a:pPr>
              <a:endParaRPr/>
            </a:p>
          </p:txBody>
        </p:sp>
      </p:grpSp>
      <p:sp>
        <p:nvSpPr>
          <p:cNvPr id="10" name="TextBox 9"/>
          <p:cNvSpPr txBox="1"/>
          <p:nvPr/>
        </p:nvSpPr>
        <p:spPr>
          <a:xfrm>
            <a:off x="2133600" y="4764817"/>
            <a:ext cx="6407727" cy="1938992"/>
          </a:xfrm>
          <a:prstGeom prst="rect">
            <a:avLst/>
          </a:prstGeom>
          <a:noFill/>
        </p:spPr>
        <p:txBody>
          <a:bodyPr wrap="square" rtlCol="0">
            <a:spAutoFit/>
          </a:bodyPr>
          <a:lstStyle/>
          <a:p>
            <a:pPr>
              <a:lnSpc>
                <a:spcPct val="150000"/>
              </a:lnSpc>
            </a:pPr>
            <a:r>
              <a:rPr lang="en-US" sz="4000" smtClean="0"/>
              <a:t>Use case description for View status of orders</a:t>
            </a:r>
            <a:endParaRPr lang="en-US" sz="4000"/>
          </a:p>
        </p:txBody>
      </p:sp>
      <p:pic>
        <p:nvPicPr>
          <p:cNvPr id="11" name="Picture 10"/>
          <p:cNvPicPr>
            <a:picLocks noChangeAspect="1"/>
          </p:cNvPicPr>
          <p:nvPr/>
        </p:nvPicPr>
        <p:blipFill>
          <a:blip r:embed="rId8"/>
          <a:stretch>
            <a:fillRect/>
          </a:stretch>
        </p:blipFill>
        <p:spPr>
          <a:xfrm>
            <a:off x="8871527" y="-44769"/>
            <a:ext cx="9416473" cy="10562495"/>
          </a:xfrm>
          <a:prstGeom prst="rect">
            <a:avLst/>
          </a:prstGeom>
        </p:spPr>
      </p:pic>
    </p:spTree>
    <p:extLst>
      <p:ext uri="{BB962C8B-B14F-4D97-AF65-F5344CB8AC3E}">
        <p14:creationId xmlns:p14="http://schemas.microsoft.com/office/powerpoint/2010/main" val="543375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381000" y="1487850"/>
            <a:ext cx="6400800" cy="3416320"/>
          </a:xfrm>
          <a:prstGeom prst="rect">
            <a:avLst/>
          </a:prstGeom>
          <a:noFill/>
        </p:spPr>
        <p:txBody>
          <a:bodyPr wrap="square" rtlCol="0">
            <a:spAutoFit/>
          </a:bodyPr>
          <a:lstStyle/>
          <a:p>
            <a:pPr>
              <a:lnSpc>
                <a:spcPct val="150000"/>
              </a:lnSpc>
            </a:pPr>
            <a:r>
              <a:rPr lang="en-US" sz="6400" smtClean="0"/>
              <a:t>Activity Diagram </a:t>
            </a:r>
            <a:r>
              <a:rPr lang="en-US" sz="4000" smtClean="0"/>
              <a:t>Use Case:View status of orders</a:t>
            </a:r>
            <a:endParaRPr lang="en-US" sz="4000"/>
          </a:p>
        </p:txBody>
      </p:sp>
      <p:pic>
        <p:nvPicPr>
          <p:cNvPr id="1741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7244"/>
            <a:ext cx="10169494" cy="1033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563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3C9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563600" y="-1095217"/>
            <a:ext cx="5294228" cy="5473356"/>
          </a:xfrm>
          <a:prstGeom prst="rect">
            <a:avLst/>
          </a:prstGeom>
        </p:spPr>
      </p:pic>
      <p:sp>
        <p:nvSpPr>
          <p:cNvPr id="4" name="TextBox 4"/>
          <p:cNvSpPr txBox="1"/>
          <p:nvPr/>
        </p:nvSpPr>
        <p:spPr>
          <a:xfrm>
            <a:off x="389313" y="266700"/>
            <a:ext cx="14332527" cy="859210"/>
          </a:xfrm>
          <a:prstGeom prst="rect">
            <a:avLst/>
          </a:prstGeom>
        </p:spPr>
        <p:txBody>
          <a:bodyPr wrap="square" lIns="0" tIns="0" rIns="0" bIns="0" rtlCol="0" anchor="t">
            <a:spAutoFit/>
          </a:bodyPr>
          <a:lstStyle/>
          <a:p>
            <a:pPr>
              <a:lnSpc>
                <a:spcPts val="6719"/>
              </a:lnSpc>
            </a:pPr>
            <a:r>
              <a:rPr lang="en-US" sz="6000" smtClean="0">
                <a:solidFill>
                  <a:srgbClr val="1C6758"/>
                </a:solidFill>
                <a:latin typeface="+mj-lt"/>
              </a:rPr>
              <a:t>Sequence Diagram for View status of orders</a:t>
            </a:r>
            <a:endParaRPr lang="en-US" sz="6000">
              <a:solidFill>
                <a:srgbClr val="1C6758"/>
              </a:solidFill>
              <a:latin typeface="+mj-lt"/>
            </a:endParaRPr>
          </a:p>
        </p:txBody>
      </p:sp>
      <p:pic>
        <p:nvPicPr>
          <p:cNvPr id="1843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333500"/>
            <a:ext cx="13335000" cy="863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224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3C9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563600" y="-1095217"/>
            <a:ext cx="5294228" cy="5473356"/>
          </a:xfrm>
          <a:prstGeom prst="rect">
            <a:avLst/>
          </a:prstGeom>
        </p:spPr>
      </p:pic>
      <p:sp>
        <p:nvSpPr>
          <p:cNvPr id="4" name="TextBox 4"/>
          <p:cNvSpPr txBox="1"/>
          <p:nvPr/>
        </p:nvSpPr>
        <p:spPr>
          <a:xfrm>
            <a:off x="389313" y="266700"/>
            <a:ext cx="14332527" cy="859210"/>
          </a:xfrm>
          <a:prstGeom prst="rect">
            <a:avLst/>
          </a:prstGeom>
        </p:spPr>
        <p:txBody>
          <a:bodyPr wrap="square" lIns="0" tIns="0" rIns="0" bIns="0" rtlCol="0" anchor="t">
            <a:spAutoFit/>
          </a:bodyPr>
          <a:lstStyle/>
          <a:p>
            <a:pPr>
              <a:lnSpc>
                <a:spcPts val="6719"/>
              </a:lnSpc>
            </a:pPr>
            <a:r>
              <a:rPr lang="en-US" sz="6000" smtClean="0">
                <a:solidFill>
                  <a:srgbClr val="1C6758"/>
                </a:solidFill>
                <a:latin typeface="+mj-lt"/>
              </a:rPr>
              <a:t>Collaboration for </a:t>
            </a:r>
            <a:r>
              <a:rPr lang="en-US" sz="6000" smtClean="0">
                <a:solidFill>
                  <a:srgbClr val="1C6758"/>
                </a:solidFill>
                <a:latin typeface="+mj-lt"/>
              </a:rPr>
              <a:t>View status of orders</a:t>
            </a:r>
            <a:endParaRPr lang="en-US" sz="6000">
              <a:solidFill>
                <a:srgbClr val="1C6758"/>
              </a:solidFill>
              <a:latin typeface="+mj-lt"/>
            </a:endParaRPr>
          </a:p>
        </p:txBody>
      </p:sp>
      <p:pic>
        <p:nvPicPr>
          <p:cNvPr id="102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037" y="1125910"/>
            <a:ext cx="12054840" cy="916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3034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1295400" y="1810480"/>
            <a:ext cx="13220700" cy="923330"/>
          </a:xfrm>
          <a:prstGeom prst="rect">
            <a:avLst/>
          </a:prstGeom>
        </p:spPr>
        <p:txBody>
          <a:bodyPr wrap="square" lIns="0" tIns="0" rIns="0" bIns="0" rtlCol="0" anchor="t">
            <a:spAutoFit/>
          </a:bodyPr>
          <a:lstStyle/>
          <a:p>
            <a:pPr lvl="0"/>
            <a:r>
              <a:rPr lang="en-AU" sz="6000" b="1" i="1" smtClean="0"/>
              <a:t>System Requirements Design </a:t>
            </a:r>
            <a:endParaRPr lang="en-US" sz="6000" b="1" i="1"/>
          </a:p>
        </p:txBody>
      </p:sp>
      <p:pic>
        <p:nvPicPr>
          <p:cNvPr id="4"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448800" y="2272145"/>
            <a:ext cx="7411325" cy="4635447"/>
          </a:xfrm>
          <a:prstGeom prst="rect">
            <a:avLst/>
          </a:prstGeom>
        </p:spPr>
      </p:pic>
    </p:spTree>
    <p:extLst>
      <p:ext uri="{BB962C8B-B14F-4D97-AF65-F5344CB8AC3E}">
        <p14:creationId xmlns:p14="http://schemas.microsoft.com/office/powerpoint/2010/main" val="1202379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3124200" y="65760"/>
            <a:ext cx="11658600" cy="784830"/>
          </a:xfrm>
          <a:prstGeom prst="rect">
            <a:avLst/>
          </a:prstGeom>
          <a:noFill/>
        </p:spPr>
        <p:txBody>
          <a:bodyPr wrap="square" rtlCol="0">
            <a:spAutoFit/>
          </a:bodyPr>
          <a:lstStyle/>
          <a:p>
            <a:pPr lvl="0"/>
            <a:r>
              <a:rPr lang="en-US" sz="4500" b="1"/>
              <a:t>Design Class for Create Goods Delivery Note </a:t>
            </a:r>
          </a:p>
        </p:txBody>
      </p:sp>
      <p:pic>
        <p:nvPicPr>
          <p:cNvPr id="2048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020" y="903930"/>
            <a:ext cx="13301980" cy="938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993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7010400" y="27288"/>
            <a:ext cx="5867400" cy="861774"/>
          </a:xfrm>
          <a:prstGeom prst="rect">
            <a:avLst/>
          </a:prstGeom>
          <a:noFill/>
        </p:spPr>
        <p:txBody>
          <a:bodyPr wrap="square" rtlCol="0">
            <a:spAutoFit/>
          </a:bodyPr>
          <a:lstStyle/>
          <a:p>
            <a:pPr lvl="0"/>
            <a:r>
              <a:rPr lang="en-US" sz="5000" b="1"/>
              <a:t>Data Access</a:t>
            </a:r>
          </a:p>
        </p:txBody>
      </p:sp>
      <p:pic>
        <p:nvPicPr>
          <p:cNvPr id="2560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51" y="1943100"/>
            <a:ext cx="17881749"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5778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2405713" y="65760"/>
            <a:ext cx="13827094" cy="784830"/>
          </a:xfrm>
          <a:prstGeom prst="rect">
            <a:avLst/>
          </a:prstGeom>
          <a:noFill/>
        </p:spPr>
        <p:txBody>
          <a:bodyPr wrap="square" rtlCol="0">
            <a:spAutoFit/>
          </a:bodyPr>
          <a:lstStyle/>
          <a:p>
            <a:pPr lvl="0"/>
            <a:r>
              <a:rPr lang="en-US" sz="4500" b="1" smtClean="0"/>
              <a:t>Domain design </a:t>
            </a:r>
            <a:r>
              <a:rPr lang="en-US" sz="4500" b="1"/>
              <a:t>Class for Create Goods Delivery Note </a:t>
            </a:r>
          </a:p>
        </p:txBody>
      </p:sp>
      <p:pic>
        <p:nvPicPr>
          <p:cNvPr id="2150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231" y="830270"/>
            <a:ext cx="14304058" cy="945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881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1600200" y="228600"/>
            <a:ext cx="13220700" cy="833562"/>
          </a:xfrm>
          <a:prstGeom prst="rect">
            <a:avLst/>
          </a:prstGeom>
        </p:spPr>
        <p:txBody>
          <a:bodyPr wrap="square" lIns="0" tIns="0" rIns="0" bIns="0" rtlCol="0" anchor="t">
            <a:spAutoFit/>
          </a:bodyPr>
          <a:lstStyle/>
          <a:p>
            <a:pPr algn="ctr">
              <a:lnSpc>
                <a:spcPts val="6480"/>
              </a:lnSpc>
            </a:pPr>
            <a:r>
              <a:rPr lang="en-US" sz="6000" b="1" smtClean="0">
                <a:solidFill>
                  <a:srgbClr val="285430"/>
                </a:solidFill>
                <a:latin typeface="Times New Roman" panose="02020603050405020304" pitchFamily="18" charset="0"/>
              </a:rPr>
              <a:t>GANTT CHART</a:t>
            </a:r>
            <a:endParaRPr lang="en-US" sz="6000" b="1">
              <a:solidFill>
                <a:srgbClr val="285430"/>
              </a:solidFill>
              <a:latin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600200" y="1062162"/>
            <a:ext cx="15011400" cy="9342082"/>
          </a:xfrm>
          <a:prstGeom prst="rect">
            <a:avLst/>
          </a:prstGeom>
        </p:spPr>
      </p:pic>
    </p:spTree>
    <p:extLst>
      <p:ext uri="{BB962C8B-B14F-4D97-AF65-F5344CB8AC3E}">
        <p14:creationId xmlns:p14="http://schemas.microsoft.com/office/powerpoint/2010/main" val="1263563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4114800" y="1333500"/>
            <a:ext cx="13827094" cy="938719"/>
          </a:xfrm>
          <a:prstGeom prst="rect">
            <a:avLst/>
          </a:prstGeom>
          <a:noFill/>
        </p:spPr>
        <p:txBody>
          <a:bodyPr wrap="square" rtlCol="0">
            <a:spAutoFit/>
          </a:bodyPr>
          <a:lstStyle/>
          <a:p>
            <a:pPr lvl="0"/>
            <a:r>
              <a:rPr lang="en-AU" sz="5500" b="1"/>
              <a:t>OOD with Communication</a:t>
            </a:r>
            <a:endParaRPr lang="en-US" sz="5500" b="1"/>
          </a:p>
        </p:txBody>
      </p:sp>
      <p:pic>
        <p:nvPicPr>
          <p:cNvPr id="2253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14699"/>
            <a:ext cx="18288000" cy="4914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37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3777313" y="190500"/>
            <a:ext cx="13827094" cy="938719"/>
          </a:xfrm>
          <a:prstGeom prst="rect">
            <a:avLst/>
          </a:prstGeom>
          <a:noFill/>
        </p:spPr>
        <p:txBody>
          <a:bodyPr wrap="square" rtlCol="0">
            <a:spAutoFit/>
          </a:bodyPr>
          <a:lstStyle/>
          <a:p>
            <a:pPr lvl="0"/>
            <a:r>
              <a:rPr lang="en-AU" sz="5500" b="1" i="1"/>
              <a:t>OOD with Sequence Diagram</a:t>
            </a:r>
            <a:endParaRPr lang="en-US" sz="5500" b="1" i="1"/>
          </a:p>
        </p:txBody>
      </p:sp>
      <p:pic>
        <p:nvPicPr>
          <p:cNvPr id="2355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121599"/>
            <a:ext cx="17526000" cy="90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7025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4267200" y="14526"/>
            <a:ext cx="13827094" cy="861774"/>
          </a:xfrm>
          <a:prstGeom prst="rect">
            <a:avLst/>
          </a:prstGeom>
          <a:noFill/>
        </p:spPr>
        <p:txBody>
          <a:bodyPr wrap="square" rtlCol="0">
            <a:spAutoFit/>
          </a:bodyPr>
          <a:lstStyle/>
          <a:p>
            <a:pPr lvl="0"/>
            <a:r>
              <a:rPr lang="en-AU" sz="5000" b="1" i="1"/>
              <a:t>Final Design Class Diagram</a:t>
            </a:r>
            <a:endParaRPr lang="en-US" sz="5000" b="1" i="1"/>
          </a:p>
        </p:txBody>
      </p:sp>
      <p:pic>
        <p:nvPicPr>
          <p:cNvPr id="2457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876299"/>
            <a:ext cx="15011400" cy="9460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158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838200" y="1041038"/>
            <a:ext cx="15259925" cy="2462213"/>
          </a:xfrm>
          <a:prstGeom prst="rect">
            <a:avLst/>
          </a:prstGeom>
        </p:spPr>
        <p:txBody>
          <a:bodyPr wrap="square" lIns="0" tIns="0" rIns="0" bIns="0" rtlCol="0" anchor="t">
            <a:spAutoFit/>
          </a:bodyPr>
          <a:lstStyle/>
          <a:p>
            <a:pPr lvl="0"/>
            <a:r>
              <a:rPr lang="en-US" sz="8000" b="1" i="1"/>
              <a:t>Map persistent objects to the tables in a database</a:t>
            </a:r>
          </a:p>
        </p:txBody>
      </p:sp>
      <p:pic>
        <p:nvPicPr>
          <p:cNvPr id="4"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448800" y="2272145"/>
            <a:ext cx="7411325" cy="4635447"/>
          </a:xfrm>
          <a:prstGeom prst="rect">
            <a:avLst/>
          </a:prstGeom>
        </p:spPr>
      </p:pic>
    </p:spTree>
    <p:extLst>
      <p:ext uri="{BB962C8B-B14F-4D97-AF65-F5344CB8AC3E}">
        <p14:creationId xmlns:p14="http://schemas.microsoft.com/office/powerpoint/2010/main" val="3017727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sp>
        <p:nvSpPr>
          <p:cNvPr id="7" name="TextBox 6"/>
          <p:cNvSpPr txBox="1"/>
          <p:nvPr/>
        </p:nvSpPr>
        <p:spPr>
          <a:xfrm>
            <a:off x="3505200" y="626076"/>
            <a:ext cx="13827094" cy="861774"/>
          </a:xfrm>
          <a:prstGeom prst="rect">
            <a:avLst/>
          </a:prstGeom>
          <a:noFill/>
        </p:spPr>
        <p:txBody>
          <a:bodyPr wrap="square" rtlCol="0">
            <a:spAutoFit/>
          </a:bodyPr>
          <a:lstStyle/>
          <a:p>
            <a:pPr lvl="0"/>
            <a:endParaRPr lang="en-US" sz="5000" b="1" i="1"/>
          </a:p>
        </p:txBody>
      </p:sp>
      <p:pic>
        <p:nvPicPr>
          <p:cNvPr id="2662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487850"/>
            <a:ext cx="15240000" cy="8531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1522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3639425" y="2628900"/>
            <a:ext cx="13220700" cy="1231106"/>
          </a:xfrm>
          <a:prstGeom prst="rect">
            <a:avLst/>
          </a:prstGeom>
        </p:spPr>
        <p:txBody>
          <a:bodyPr wrap="square" lIns="0" tIns="0" rIns="0" bIns="0" rtlCol="0" anchor="t">
            <a:spAutoFit/>
          </a:bodyPr>
          <a:lstStyle/>
          <a:p>
            <a:pPr lvl="0"/>
            <a:r>
              <a:rPr lang="en-AU" sz="8000" b="1" i="1"/>
              <a:t>UI </a:t>
            </a:r>
            <a:r>
              <a:rPr lang="en-AU" sz="8000" b="1" i="1" smtClean="0"/>
              <a:t>DESIGN</a:t>
            </a:r>
            <a:endParaRPr lang="en-US" sz="8000" b="1" i="1"/>
          </a:p>
        </p:txBody>
      </p:sp>
      <p:pic>
        <p:nvPicPr>
          <p:cNvPr id="4"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448800" y="2272145"/>
            <a:ext cx="7411325" cy="4635447"/>
          </a:xfrm>
          <a:prstGeom prst="rect">
            <a:avLst/>
          </a:prstGeom>
        </p:spPr>
      </p:pic>
    </p:spTree>
    <p:extLst>
      <p:ext uri="{BB962C8B-B14F-4D97-AF65-F5344CB8AC3E}">
        <p14:creationId xmlns:p14="http://schemas.microsoft.com/office/powerpoint/2010/main" val="2132565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C675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55" y="-27633"/>
            <a:ext cx="6367995" cy="10553700"/>
          </a:xfrm>
          <a:prstGeom prst="rect">
            <a:avLst/>
          </a:prstGeom>
        </p:spPr>
      </p:pic>
      <p:pic>
        <p:nvPicPr>
          <p:cNvPr id="3" name="Picture 2"/>
          <p:cNvPicPr>
            <a:picLocks noChangeAspect="1"/>
          </p:cNvPicPr>
          <p:nvPr/>
        </p:nvPicPr>
        <p:blipFill>
          <a:blip r:embed="rId3"/>
          <a:stretch>
            <a:fillRect/>
          </a:stretch>
        </p:blipFill>
        <p:spPr>
          <a:xfrm>
            <a:off x="12115800" y="0"/>
            <a:ext cx="6553200" cy="10698734"/>
          </a:xfrm>
          <a:prstGeom prst="rect">
            <a:avLst/>
          </a:prstGeom>
        </p:spPr>
      </p:pic>
      <p:sp>
        <p:nvSpPr>
          <p:cNvPr id="5" name="TextBox 4"/>
          <p:cNvSpPr txBox="1"/>
          <p:nvPr/>
        </p:nvSpPr>
        <p:spPr>
          <a:xfrm>
            <a:off x="6934200" y="3009900"/>
            <a:ext cx="5715000" cy="2175596"/>
          </a:xfrm>
          <a:prstGeom prst="rect">
            <a:avLst/>
          </a:prstGeom>
          <a:noFill/>
        </p:spPr>
        <p:txBody>
          <a:bodyPr wrap="square" rtlCol="0">
            <a:spAutoFit/>
          </a:bodyPr>
          <a:lstStyle/>
          <a:p>
            <a:pPr>
              <a:lnSpc>
                <a:spcPct val="150000"/>
              </a:lnSpc>
            </a:pPr>
            <a:r>
              <a:rPr lang="en-US" sz="4800" b="1" smtClean="0">
                <a:solidFill>
                  <a:schemeClr val="bg1"/>
                </a:solidFill>
              </a:rPr>
              <a:t>Accoutant Mobile Application</a:t>
            </a:r>
            <a:endParaRPr lang="en-US" sz="4800" b="1">
              <a:solidFill>
                <a:schemeClr val="bg1"/>
              </a:solidFill>
            </a:endParaRPr>
          </a:p>
        </p:txBody>
      </p:sp>
    </p:spTree>
    <p:extLst>
      <p:ext uri="{BB962C8B-B14F-4D97-AF65-F5344CB8AC3E}">
        <p14:creationId xmlns:p14="http://schemas.microsoft.com/office/powerpoint/2010/main" val="1019287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C7E9B0"/>
        </a:solidFill>
        <a:effectLst/>
      </p:bgPr>
    </p:bg>
    <p:spTree>
      <p:nvGrpSpPr>
        <p:cNvPr id="1" name=""/>
        <p:cNvGrpSpPr/>
        <p:nvPr/>
      </p:nvGrpSpPr>
      <p:grpSpPr>
        <a:xfrm>
          <a:off x="0" y="0"/>
          <a:ext cx="0" cy="0"/>
          <a:chOff x="0" y="0"/>
          <a:chExt cx="0" cy="0"/>
        </a:xfrm>
      </p:grpSpPr>
      <p:sp>
        <p:nvSpPr>
          <p:cNvPr id="5" name="TextBox 5"/>
          <p:cNvSpPr txBox="1"/>
          <p:nvPr/>
        </p:nvSpPr>
        <p:spPr>
          <a:xfrm>
            <a:off x="228600" y="2095500"/>
            <a:ext cx="4648200" cy="4431983"/>
          </a:xfrm>
          <a:prstGeom prst="rect">
            <a:avLst/>
          </a:prstGeom>
        </p:spPr>
        <p:txBody>
          <a:bodyPr wrap="square" lIns="0" tIns="0" rIns="0" bIns="0" rtlCol="0" anchor="t">
            <a:spAutoFit/>
          </a:bodyPr>
          <a:lstStyle/>
          <a:p>
            <a:pPr>
              <a:lnSpc>
                <a:spcPct val="150000"/>
              </a:lnSpc>
            </a:pPr>
            <a:r>
              <a:rPr lang="en-US" sz="4800">
                <a:solidFill>
                  <a:srgbClr val="000000"/>
                </a:solidFill>
                <a:latin typeface="Times New Roman" panose="02020603050405020304" pitchFamily="18" charset="0"/>
              </a:rPr>
              <a:t>Create Delivery Note </a:t>
            </a:r>
            <a:r>
              <a:rPr lang="en-US" sz="4800" smtClean="0">
                <a:solidFill>
                  <a:srgbClr val="000000"/>
                </a:solidFill>
                <a:latin typeface="Times New Roman" panose="02020603050405020304" pitchFamily="18" charset="0"/>
              </a:rPr>
              <a:t>and Print Delivery Slips of Accoutant </a:t>
            </a:r>
            <a:endParaRPr lang="en-US" sz="4800">
              <a:solidFill>
                <a:srgbClr val="000000"/>
              </a:solidFill>
              <a:latin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4876800" y="-10391"/>
            <a:ext cx="5867400" cy="10659110"/>
          </a:xfrm>
          <a:prstGeom prst="rect">
            <a:avLst/>
          </a:prstGeom>
        </p:spPr>
      </p:pic>
      <p:pic>
        <p:nvPicPr>
          <p:cNvPr id="8" name="Picture 7"/>
          <p:cNvPicPr>
            <a:picLocks noChangeAspect="1"/>
          </p:cNvPicPr>
          <p:nvPr/>
        </p:nvPicPr>
        <p:blipFill>
          <a:blip r:embed="rId3"/>
          <a:stretch>
            <a:fillRect/>
          </a:stretch>
        </p:blipFill>
        <p:spPr>
          <a:xfrm>
            <a:off x="11658600" y="0"/>
            <a:ext cx="6934200" cy="102789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7E9B0"/>
        </a:solidFill>
        <a:effectLst/>
      </p:bgPr>
    </p:bg>
    <p:spTree>
      <p:nvGrpSpPr>
        <p:cNvPr id="1" name=""/>
        <p:cNvGrpSpPr/>
        <p:nvPr/>
      </p:nvGrpSpPr>
      <p:grpSpPr>
        <a:xfrm>
          <a:off x="0" y="0"/>
          <a:ext cx="0" cy="0"/>
          <a:chOff x="0" y="0"/>
          <a:chExt cx="0" cy="0"/>
        </a:xfrm>
      </p:grpSpPr>
      <p:sp>
        <p:nvSpPr>
          <p:cNvPr id="4" name="TextBox 4"/>
          <p:cNvSpPr txBox="1"/>
          <p:nvPr/>
        </p:nvSpPr>
        <p:spPr>
          <a:xfrm>
            <a:off x="737207" y="2095500"/>
            <a:ext cx="6481613" cy="2343655"/>
          </a:xfrm>
          <a:prstGeom prst="rect">
            <a:avLst/>
          </a:prstGeom>
        </p:spPr>
        <p:txBody>
          <a:bodyPr wrap="square" lIns="0" tIns="0" rIns="0" bIns="0" rtlCol="0" anchor="t">
            <a:spAutoFit/>
          </a:bodyPr>
          <a:lstStyle/>
          <a:p>
            <a:pPr>
              <a:lnSpc>
                <a:spcPct val="150000"/>
              </a:lnSpc>
            </a:pPr>
            <a:r>
              <a:rPr lang="en-US" sz="5400" smtClean="0">
                <a:solidFill>
                  <a:srgbClr val="1C6758"/>
                </a:solidFill>
                <a:latin typeface="Times New Roman" panose="02020603050405020304" pitchFamily="18" charset="0"/>
              </a:rPr>
              <a:t>Main screen of Warehouse Manager</a:t>
            </a:r>
            <a:endParaRPr lang="en-US" sz="5400">
              <a:solidFill>
                <a:srgbClr val="1C6758"/>
              </a:solidFill>
              <a:latin typeface="Times New Roman" panose="02020603050405020304" pitchFamily="18" charset="0"/>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70351" y="2865368"/>
            <a:ext cx="7411325" cy="463544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8665100" y="8613636"/>
            <a:ext cx="4338720" cy="271367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976014" y="7483497"/>
            <a:ext cx="3289448" cy="20574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3320348" y="712171"/>
            <a:ext cx="3289448" cy="2057400"/>
          </a:xfrm>
          <a:prstGeom prst="rect">
            <a:avLst/>
          </a:prstGeom>
        </p:spPr>
      </p:pic>
      <p:pic>
        <p:nvPicPr>
          <p:cNvPr id="9" name="Picture 8"/>
          <p:cNvPicPr>
            <a:picLocks noChangeAspect="1"/>
          </p:cNvPicPr>
          <p:nvPr/>
        </p:nvPicPr>
        <p:blipFill>
          <a:blip r:embed="rId4"/>
          <a:stretch>
            <a:fillRect/>
          </a:stretch>
        </p:blipFill>
        <p:spPr>
          <a:xfrm>
            <a:off x="7253456" y="-114300"/>
            <a:ext cx="6043836" cy="10855204"/>
          </a:xfrm>
          <a:prstGeom prst="rect">
            <a:avLst/>
          </a:prstGeom>
        </p:spPr>
      </p:pic>
    </p:spTree>
    <p:extLst>
      <p:ext uri="{BB962C8B-B14F-4D97-AF65-F5344CB8AC3E}">
        <p14:creationId xmlns:p14="http://schemas.microsoft.com/office/powerpoint/2010/main" val="4118451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685800" y="2669918"/>
            <a:ext cx="4191000" cy="2500685"/>
          </a:xfrm>
          <a:prstGeom prst="rect">
            <a:avLst/>
          </a:prstGeom>
        </p:spPr>
        <p:txBody>
          <a:bodyPr wrap="square" lIns="0" tIns="0" rIns="0" bIns="0" rtlCol="0" anchor="t">
            <a:spAutoFit/>
          </a:bodyPr>
          <a:lstStyle/>
          <a:p>
            <a:pPr>
              <a:lnSpc>
                <a:spcPts val="6480"/>
              </a:lnSpc>
            </a:pPr>
            <a:r>
              <a:rPr lang="en-US" sz="5000" smtClean="0">
                <a:solidFill>
                  <a:srgbClr val="285430"/>
                </a:solidFill>
                <a:latin typeface="Times New Roman" panose="02020603050405020304" pitchFamily="18" charset="0"/>
              </a:rPr>
              <a:t>Scan barcode/ QR code of Warehouse staff </a:t>
            </a:r>
            <a:endParaRPr lang="en-US" sz="5000">
              <a:solidFill>
                <a:srgbClr val="285430"/>
              </a:solidFill>
              <a:latin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867400" y="3464"/>
            <a:ext cx="5921632" cy="10334278"/>
          </a:xfrm>
          <a:prstGeom prst="rect">
            <a:avLst/>
          </a:prstGeom>
        </p:spPr>
      </p:pic>
      <p:pic>
        <p:nvPicPr>
          <p:cNvPr id="3" name="Picture 2"/>
          <p:cNvPicPr>
            <a:picLocks noChangeAspect="1"/>
          </p:cNvPicPr>
          <p:nvPr/>
        </p:nvPicPr>
        <p:blipFill>
          <a:blip r:embed="rId3"/>
          <a:stretch>
            <a:fillRect/>
          </a:stretch>
        </p:blipFill>
        <p:spPr>
          <a:xfrm>
            <a:off x="12573000" y="-72476"/>
            <a:ext cx="5708073" cy="10410218"/>
          </a:xfrm>
          <a:prstGeom prst="rect">
            <a:avLst/>
          </a:prstGeom>
        </p:spPr>
      </p:pic>
    </p:spTree>
    <p:extLst>
      <p:ext uri="{BB962C8B-B14F-4D97-AF65-F5344CB8AC3E}">
        <p14:creationId xmlns:p14="http://schemas.microsoft.com/office/powerpoint/2010/main" val="1080773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381000" y="2324100"/>
            <a:ext cx="5715000" cy="1667123"/>
          </a:xfrm>
          <a:prstGeom prst="rect">
            <a:avLst/>
          </a:prstGeom>
        </p:spPr>
        <p:txBody>
          <a:bodyPr wrap="square" lIns="0" tIns="0" rIns="0" bIns="0" rtlCol="0" anchor="t">
            <a:spAutoFit/>
          </a:bodyPr>
          <a:lstStyle/>
          <a:p>
            <a:pPr algn="ctr">
              <a:lnSpc>
                <a:spcPts val="6480"/>
              </a:lnSpc>
            </a:pPr>
            <a:r>
              <a:rPr lang="en-US" sz="6000" b="1"/>
              <a:t>Business use – case diagram</a:t>
            </a:r>
            <a:endParaRPr lang="en-US" sz="6000" b="1">
              <a:solidFill>
                <a:srgbClr val="285430"/>
              </a:solidFill>
              <a:latin typeface="Times New Roman" panose="02020603050405020304" pitchFamily="18" charset="0"/>
            </a:endParaRPr>
          </a:p>
        </p:txBody>
      </p:sp>
      <p:pic>
        <p:nvPicPr>
          <p:cNvPr id="3074" name="Hình ảnh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364" y="10390"/>
            <a:ext cx="13241214" cy="1027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04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4267200" y="2247900"/>
            <a:ext cx="13220700" cy="865622"/>
          </a:xfrm>
          <a:prstGeom prst="rect">
            <a:avLst/>
          </a:prstGeom>
        </p:spPr>
        <p:txBody>
          <a:bodyPr wrap="square" lIns="0" tIns="0" rIns="0" bIns="0" rtlCol="0" anchor="t">
            <a:spAutoFit/>
          </a:bodyPr>
          <a:lstStyle/>
          <a:p>
            <a:pPr>
              <a:lnSpc>
                <a:spcPts val="6480"/>
              </a:lnSpc>
            </a:pPr>
            <a:r>
              <a:rPr lang="en-US" sz="8000" b="1" i="1" smtClean="0">
                <a:solidFill>
                  <a:srgbClr val="285430"/>
                </a:solidFill>
                <a:effectLst>
                  <a:outerShdw blurRad="38100" dist="38100" dir="2700000" algn="tl">
                    <a:srgbClr val="000000">
                      <a:alpha val="43137"/>
                    </a:srgbClr>
                  </a:outerShdw>
                </a:effectLst>
                <a:latin typeface="Times New Roman" panose="02020603050405020304" pitchFamily="18" charset="0"/>
              </a:rPr>
              <a:t>WINFORM</a:t>
            </a:r>
            <a:endParaRPr lang="en-US" sz="8000" b="1" i="1">
              <a:solidFill>
                <a:srgbClr val="285430"/>
              </a:solidFill>
              <a:effectLst>
                <a:outerShdw blurRad="38100" dist="38100" dir="2700000" algn="tl">
                  <a:srgbClr val="000000">
                    <a:alpha val="43137"/>
                  </a:srgbClr>
                </a:outerShdw>
              </a:effectLst>
              <a:latin typeface="Times New Roman" panose="02020603050405020304" pitchFamily="18" charset="0"/>
            </a:endParaRPr>
          </a:p>
        </p:txBody>
      </p:sp>
      <p:pic>
        <p:nvPicPr>
          <p:cNvPr id="4"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220200" y="1943100"/>
            <a:ext cx="7411325" cy="4635447"/>
          </a:xfrm>
          <a:prstGeom prst="rect">
            <a:avLst/>
          </a:prstGeom>
        </p:spPr>
      </p:pic>
    </p:spTree>
    <p:extLst>
      <p:ext uri="{BB962C8B-B14F-4D97-AF65-F5344CB8AC3E}">
        <p14:creationId xmlns:p14="http://schemas.microsoft.com/office/powerpoint/2010/main" val="3847335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4419600" y="266700"/>
            <a:ext cx="12649200" cy="787460"/>
          </a:xfrm>
          <a:prstGeom prst="rect">
            <a:avLst/>
          </a:prstGeom>
        </p:spPr>
        <p:txBody>
          <a:bodyPr wrap="square" lIns="0" tIns="0" rIns="0" bIns="0" rtlCol="0" anchor="t">
            <a:spAutoFit/>
          </a:bodyPr>
          <a:lstStyle/>
          <a:p>
            <a:pPr>
              <a:lnSpc>
                <a:spcPts val="6480"/>
              </a:lnSpc>
            </a:pPr>
            <a:r>
              <a:rPr lang="en-US" sz="5400" smtClean="0">
                <a:solidFill>
                  <a:srgbClr val="161616"/>
                </a:solidFill>
                <a:latin typeface="+mj-lt"/>
              </a:rPr>
              <a:t>Create Goods Received Note</a:t>
            </a:r>
            <a:endParaRPr lang="en-US" sz="5000">
              <a:solidFill>
                <a:srgbClr val="285430"/>
              </a:solidFill>
              <a:latin typeface="+mj-lt"/>
            </a:endParaRPr>
          </a:p>
        </p:txBody>
      </p:sp>
      <p:pic>
        <p:nvPicPr>
          <p:cNvPr id="4" name="Picture 3"/>
          <p:cNvPicPr>
            <a:picLocks noChangeAspect="1"/>
          </p:cNvPicPr>
          <p:nvPr/>
        </p:nvPicPr>
        <p:blipFill>
          <a:blip r:embed="rId2"/>
          <a:srcRect/>
          <a:stretch>
            <a:fillRect/>
          </a:stretch>
        </p:blipFill>
        <p:spPr>
          <a:xfrm>
            <a:off x="2133600" y="1257300"/>
            <a:ext cx="13502640" cy="8867666"/>
          </a:xfrm>
          <a:prstGeom prst="rect">
            <a:avLst/>
          </a:prstGeom>
        </p:spPr>
      </p:pic>
    </p:spTree>
    <p:extLst>
      <p:ext uri="{BB962C8B-B14F-4D97-AF65-F5344CB8AC3E}">
        <p14:creationId xmlns:p14="http://schemas.microsoft.com/office/powerpoint/2010/main" val="725472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2987040" y="190500"/>
            <a:ext cx="12649200" cy="787460"/>
          </a:xfrm>
          <a:prstGeom prst="rect">
            <a:avLst/>
          </a:prstGeom>
        </p:spPr>
        <p:txBody>
          <a:bodyPr wrap="square" lIns="0" tIns="0" rIns="0" bIns="0" rtlCol="0" anchor="t">
            <a:spAutoFit/>
          </a:bodyPr>
          <a:lstStyle/>
          <a:p>
            <a:pPr>
              <a:lnSpc>
                <a:spcPts val="6480"/>
              </a:lnSpc>
            </a:pPr>
            <a:r>
              <a:rPr lang="en-US" sz="5400">
                <a:solidFill>
                  <a:srgbClr val="161616"/>
                </a:solidFill>
                <a:latin typeface="+mj-lt"/>
              </a:rPr>
              <a:t>View/Update the payment status of agents</a:t>
            </a:r>
            <a:endParaRPr lang="en-US" sz="5000">
              <a:solidFill>
                <a:srgbClr val="285430"/>
              </a:solidFill>
              <a:latin typeface="+mj-lt"/>
            </a:endParaRPr>
          </a:p>
        </p:txBody>
      </p:sp>
      <p:pic>
        <p:nvPicPr>
          <p:cNvPr id="194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52662"/>
            <a:ext cx="14020800" cy="921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2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4267200" y="2247900"/>
            <a:ext cx="13220700" cy="865622"/>
          </a:xfrm>
          <a:prstGeom prst="rect">
            <a:avLst/>
          </a:prstGeom>
        </p:spPr>
        <p:txBody>
          <a:bodyPr wrap="square" lIns="0" tIns="0" rIns="0" bIns="0" rtlCol="0" anchor="t">
            <a:spAutoFit/>
          </a:bodyPr>
          <a:lstStyle/>
          <a:p>
            <a:pPr>
              <a:lnSpc>
                <a:spcPts val="6480"/>
              </a:lnSpc>
            </a:pPr>
            <a:r>
              <a:rPr lang="en-US" sz="8000" b="1" i="1" smtClean="0">
                <a:solidFill>
                  <a:srgbClr val="285430"/>
                </a:solidFill>
                <a:effectLst>
                  <a:outerShdw blurRad="38100" dist="38100" dir="2700000" algn="tl">
                    <a:srgbClr val="000000">
                      <a:alpha val="43137"/>
                    </a:srgbClr>
                  </a:outerShdw>
                </a:effectLst>
                <a:latin typeface="Times New Roman" panose="02020603050405020304" pitchFamily="18" charset="0"/>
              </a:rPr>
              <a:t>SQL CODE</a:t>
            </a:r>
            <a:endParaRPr lang="en-US" sz="8000" b="1" i="1">
              <a:solidFill>
                <a:srgbClr val="285430"/>
              </a:solidFill>
              <a:effectLst>
                <a:outerShdw blurRad="38100" dist="38100" dir="2700000" algn="tl">
                  <a:srgbClr val="000000">
                    <a:alpha val="43137"/>
                  </a:srgbClr>
                </a:outerShdw>
              </a:effectLst>
              <a:latin typeface="Times New Roman" panose="02020603050405020304" pitchFamily="18" charset="0"/>
            </a:endParaRPr>
          </a:p>
        </p:txBody>
      </p:sp>
      <p:pic>
        <p:nvPicPr>
          <p:cNvPr id="4"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220200" y="1943100"/>
            <a:ext cx="7411325" cy="4635447"/>
          </a:xfrm>
          <a:prstGeom prst="rect">
            <a:avLst/>
          </a:prstGeom>
        </p:spPr>
      </p:pic>
    </p:spTree>
    <p:extLst>
      <p:ext uri="{BB962C8B-B14F-4D97-AF65-F5344CB8AC3E}">
        <p14:creationId xmlns:p14="http://schemas.microsoft.com/office/powerpoint/2010/main" val="919866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1295400" y="2247900"/>
            <a:ext cx="13220700" cy="775469"/>
          </a:xfrm>
          <a:prstGeom prst="rect">
            <a:avLst/>
          </a:prstGeom>
        </p:spPr>
        <p:txBody>
          <a:bodyPr wrap="square" lIns="0" tIns="0" rIns="0" bIns="0" rtlCol="0" anchor="t">
            <a:spAutoFit/>
          </a:bodyPr>
          <a:lstStyle/>
          <a:p>
            <a:pPr>
              <a:lnSpc>
                <a:spcPts val="6480"/>
              </a:lnSpc>
            </a:pPr>
            <a:r>
              <a:rPr lang="en-US" sz="5000" b="1" i="1" smtClean="0">
                <a:solidFill>
                  <a:srgbClr val="285430"/>
                </a:solidFill>
                <a:effectLst>
                  <a:outerShdw blurRad="38100" dist="38100" dir="2700000" algn="tl">
                    <a:srgbClr val="000000">
                      <a:alpha val="43137"/>
                    </a:srgbClr>
                  </a:outerShdw>
                </a:effectLst>
                <a:latin typeface="Times New Roman" panose="02020603050405020304" pitchFamily="18" charset="0"/>
              </a:rPr>
              <a:t>CODING FOR THE DESIGN CLASS</a:t>
            </a:r>
            <a:endParaRPr lang="en-US" sz="5000" b="1" i="1">
              <a:solidFill>
                <a:srgbClr val="285430"/>
              </a:solidFill>
              <a:effectLst>
                <a:outerShdw blurRad="38100" dist="38100" dir="2700000" algn="tl">
                  <a:srgbClr val="000000">
                    <a:alpha val="43137"/>
                  </a:srgbClr>
                </a:outerShdw>
              </a:effectLst>
              <a:latin typeface="Times New Roman" panose="02020603050405020304" pitchFamily="18" charset="0"/>
            </a:endParaRPr>
          </a:p>
        </p:txBody>
      </p:sp>
      <p:pic>
        <p:nvPicPr>
          <p:cNvPr id="4"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220200" y="1943100"/>
            <a:ext cx="7411325" cy="4635447"/>
          </a:xfrm>
          <a:prstGeom prst="rect">
            <a:avLst/>
          </a:prstGeom>
        </p:spPr>
      </p:pic>
    </p:spTree>
    <p:extLst>
      <p:ext uri="{BB962C8B-B14F-4D97-AF65-F5344CB8AC3E}">
        <p14:creationId xmlns:p14="http://schemas.microsoft.com/office/powerpoint/2010/main" val="1554342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621" y="2247900"/>
            <a:ext cx="17418346" cy="2971800"/>
          </a:xfrm>
          <a:prstGeom prst="rect">
            <a:avLst/>
          </a:prstGeom>
        </p:spPr>
      </p:pic>
    </p:spTree>
    <p:extLst>
      <p:ext uri="{BB962C8B-B14F-4D97-AF65-F5344CB8AC3E}">
        <p14:creationId xmlns:p14="http://schemas.microsoft.com/office/powerpoint/2010/main" val="2695293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4" y="-22860"/>
            <a:ext cx="9923741" cy="852424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7247" y="0"/>
            <a:ext cx="8536022" cy="10287000"/>
          </a:xfrm>
          <a:prstGeom prst="rect">
            <a:avLst/>
          </a:prstGeom>
        </p:spPr>
      </p:pic>
    </p:spTree>
    <p:extLst>
      <p:ext uri="{BB962C8B-B14F-4D97-AF65-F5344CB8AC3E}">
        <p14:creationId xmlns:p14="http://schemas.microsoft.com/office/powerpoint/2010/main" val="392716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0"/>
            <a:ext cx="13487400" cy="10495395"/>
          </a:xfrm>
          <a:prstGeom prst="rect">
            <a:avLst/>
          </a:prstGeom>
        </p:spPr>
      </p:pic>
    </p:spTree>
    <p:extLst>
      <p:ext uri="{BB962C8B-B14F-4D97-AF65-F5344CB8AC3E}">
        <p14:creationId xmlns:p14="http://schemas.microsoft.com/office/powerpoint/2010/main" val="215588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952500"/>
            <a:ext cx="16604783" cy="8647725"/>
          </a:xfrm>
          <a:prstGeom prst="rect">
            <a:avLst/>
          </a:prstGeom>
        </p:spPr>
      </p:pic>
    </p:spTree>
    <p:extLst>
      <p:ext uri="{BB962C8B-B14F-4D97-AF65-F5344CB8AC3E}">
        <p14:creationId xmlns:p14="http://schemas.microsoft.com/office/powerpoint/2010/main" val="758362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7940"/>
            <a:ext cx="7162800" cy="1060144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180271"/>
            <a:ext cx="11104880" cy="4760693"/>
          </a:xfrm>
          <a:prstGeom prst="rect">
            <a:avLst/>
          </a:prstGeom>
        </p:spPr>
      </p:pic>
    </p:spTree>
    <p:extLst>
      <p:ext uri="{BB962C8B-B14F-4D97-AF65-F5344CB8AC3E}">
        <p14:creationId xmlns:p14="http://schemas.microsoft.com/office/powerpoint/2010/main" val="2089105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4876800" y="266700"/>
            <a:ext cx="11582400" cy="923330"/>
          </a:xfrm>
          <a:prstGeom prst="rect">
            <a:avLst/>
          </a:prstGeom>
        </p:spPr>
        <p:txBody>
          <a:bodyPr wrap="square" lIns="0" tIns="0" rIns="0" bIns="0" rtlCol="0" anchor="t">
            <a:spAutoFit/>
          </a:bodyPr>
          <a:lstStyle/>
          <a:p>
            <a:pPr lvl="0"/>
            <a:r>
              <a:rPr lang="en-US" sz="6000" b="1"/>
              <a:t>List of Requirements</a:t>
            </a:r>
          </a:p>
        </p:txBody>
      </p:sp>
      <p:pic>
        <p:nvPicPr>
          <p:cNvPr id="3" name="Picture 2"/>
          <p:cNvPicPr>
            <a:picLocks noChangeAspect="1"/>
          </p:cNvPicPr>
          <p:nvPr/>
        </p:nvPicPr>
        <p:blipFill>
          <a:blip r:embed="rId2"/>
          <a:stretch>
            <a:fillRect/>
          </a:stretch>
        </p:blipFill>
        <p:spPr>
          <a:xfrm>
            <a:off x="304800" y="1190030"/>
            <a:ext cx="8229600" cy="8794376"/>
          </a:xfrm>
          <a:prstGeom prst="rect">
            <a:avLst/>
          </a:prstGeom>
        </p:spPr>
      </p:pic>
      <p:pic>
        <p:nvPicPr>
          <p:cNvPr id="4" name="Picture 3"/>
          <p:cNvPicPr>
            <a:picLocks noChangeAspect="1"/>
          </p:cNvPicPr>
          <p:nvPr/>
        </p:nvPicPr>
        <p:blipFill>
          <a:blip r:embed="rId3"/>
          <a:stretch>
            <a:fillRect/>
          </a:stretch>
        </p:blipFill>
        <p:spPr>
          <a:xfrm>
            <a:off x="8686800" y="1790700"/>
            <a:ext cx="9215336" cy="7467600"/>
          </a:xfrm>
          <a:prstGeom prst="rect">
            <a:avLst/>
          </a:prstGeom>
        </p:spPr>
      </p:pic>
    </p:spTree>
    <p:extLst>
      <p:ext uri="{BB962C8B-B14F-4D97-AF65-F5344CB8AC3E}">
        <p14:creationId xmlns:p14="http://schemas.microsoft.com/office/powerpoint/2010/main" val="2429427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21" y="1790700"/>
            <a:ext cx="18385902" cy="6934200"/>
          </a:xfrm>
          <a:prstGeom prst="rect">
            <a:avLst/>
          </a:prstGeom>
        </p:spPr>
      </p:pic>
    </p:spTree>
    <p:extLst>
      <p:ext uri="{BB962C8B-B14F-4D97-AF65-F5344CB8AC3E}">
        <p14:creationId xmlns:p14="http://schemas.microsoft.com/office/powerpoint/2010/main" val="3865840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 y="7620"/>
            <a:ext cx="10598143" cy="94869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4113" y="3543300"/>
            <a:ext cx="11718487" cy="4419600"/>
          </a:xfrm>
          <a:prstGeom prst="rect">
            <a:avLst/>
          </a:prstGeom>
        </p:spPr>
      </p:pic>
    </p:spTree>
    <p:extLst>
      <p:ext uri="{BB962C8B-B14F-4D97-AF65-F5344CB8AC3E}">
        <p14:creationId xmlns:p14="http://schemas.microsoft.com/office/powerpoint/2010/main" val="997933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638300"/>
            <a:ext cx="17007400" cy="6019800"/>
          </a:xfrm>
          <a:prstGeom prst="rect">
            <a:avLst/>
          </a:prstGeom>
        </p:spPr>
      </p:pic>
    </p:spTree>
    <p:extLst>
      <p:ext uri="{BB962C8B-B14F-4D97-AF65-F5344CB8AC3E}">
        <p14:creationId xmlns:p14="http://schemas.microsoft.com/office/powerpoint/2010/main" val="3549618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 y="-7620"/>
            <a:ext cx="9372600" cy="1058532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693" y="3619500"/>
            <a:ext cx="11210307" cy="3707876"/>
          </a:xfrm>
          <a:prstGeom prst="rect">
            <a:avLst/>
          </a:prstGeom>
        </p:spPr>
      </p:pic>
    </p:spTree>
    <p:extLst>
      <p:ext uri="{BB962C8B-B14F-4D97-AF65-F5344CB8AC3E}">
        <p14:creationId xmlns:p14="http://schemas.microsoft.com/office/powerpoint/2010/main" val="3733403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5F8D4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951294" y="-571500"/>
            <a:ext cx="1336706" cy="2059350"/>
          </a:xfrm>
          <a:prstGeom prst="rect">
            <a:avLst/>
          </a:prstGeom>
        </p:spPr>
      </p:pic>
      <p:pic>
        <p:nvPicPr>
          <p:cNvPr id="2050" name="Picture 2" descr="345694629_182305061020462_5224821158653862269_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84553"/>
            <a:ext cx="12496800" cy="1007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585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4267200" y="2247900"/>
            <a:ext cx="13220700" cy="775469"/>
          </a:xfrm>
          <a:prstGeom prst="rect">
            <a:avLst/>
          </a:prstGeom>
        </p:spPr>
        <p:txBody>
          <a:bodyPr wrap="square" lIns="0" tIns="0" rIns="0" bIns="0" rtlCol="0" anchor="t">
            <a:spAutoFit/>
          </a:bodyPr>
          <a:lstStyle/>
          <a:p>
            <a:pPr>
              <a:lnSpc>
                <a:spcPts val="6480"/>
              </a:lnSpc>
            </a:pPr>
            <a:r>
              <a:rPr lang="en-AU" sz="5000" b="1" i="1"/>
              <a:t>SYSTEM TESTING</a:t>
            </a:r>
            <a:endParaRPr lang="en-US" sz="5000" b="1" i="1">
              <a:solidFill>
                <a:srgbClr val="285430"/>
              </a:solidFill>
              <a:effectLst>
                <a:outerShdw blurRad="38100" dist="38100" dir="2700000" algn="tl">
                  <a:srgbClr val="000000">
                    <a:alpha val="43137"/>
                  </a:srgbClr>
                </a:outerShdw>
              </a:effectLst>
              <a:latin typeface="Times New Roman" panose="02020603050405020304" pitchFamily="18" charset="0"/>
            </a:endParaRPr>
          </a:p>
        </p:txBody>
      </p:sp>
      <p:pic>
        <p:nvPicPr>
          <p:cNvPr id="4"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220200" y="1943100"/>
            <a:ext cx="7411325" cy="4635447"/>
          </a:xfrm>
          <a:prstGeom prst="rect">
            <a:avLst/>
          </a:prstGeom>
        </p:spPr>
      </p:pic>
    </p:spTree>
    <p:extLst>
      <p:ext uri="{BB962C8B-B14F-4D97-AF65-F5344CB8AC3E}">
        <p14:creationId xmlns:p14="http://schemas.microsoft.com/office/powerpoint/2010/main" val="3098199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7420499" y="342900"/>
            <a:ext cx="12649200" cy="775469"/>
          </a:xfrm>
          <a:prstGeom prst="rect">
            <a:avLst/>
          </a:prstGeom>
        </p:spPr>
        <p:txBody>
          <a:bodyPr wrap="square" lIns="0" tIns="0" rIns="0" bIns="0" rtlCol="0" anchor="t">
            <a:spAutoFit/>
          </a:bodyPr>
          <a:lstStyle/>
          <a:p>
            <a:pPr>
              <a:lnSpc>
                <a:spcPts val="6480"/>
              </a:lnSpc>
            </a:pPr>
            <a:r>
              <a:rPr lang="vi-VN" sz="5000" b="1" i="1"/>
              <a:t>Test </a:t>
            </a:r>
            <a:r>
              <a:rPr lang="en-US" sz="5000" b="1" i="1" smtClean="0"/>
              <a:t>Plan</a:t>
            </a:r>
            <a:endParaRPr lang="en-US" sz="5000" b="1" i="1">
              <a:solidFill>
                <a:srgbClr val="285430"/>
              </a:solidFill>
              <a:latin typeface="+mj-lt"/>
            </a:endParaRPr>
          </a:p>
        </p:txBody>
      </p:sp>
      <p:pic>
        <p:nvPicPr>
          <p:cNvPr id="2" name="Picture 1"/>
          <p:cNvPicPr>
            <a:picLocks noChangeAspect="1"/>
          </p:cNvPicPr>
          <p:nvPr/>
        </p:nvPicPr>
        <p:blipFill>
          <a:blip r:embed="rId2"/>
          <a:stretch>
            <a:fillRect/>
          </a:stretch>
        </p:blipFill>
        <p:spPr>
          <a:xfrm>
            <a:off x="0" y="1333500"/>
            <a:ext cx="9039639" cy="8153400"/>
          </a:xfrm>
          <a:prstGeom prst="rect">
            <a:avLst/>
          </a:prstGeom>
        </p:spPr>
      </p:pic>
      <p:pic>
        <p:nvPicPr>
          <p:cNvPr id="3" name="Picture 2"/>
          <p:cNvPicPr>
            <a:picLocks noChangeAspect="1"/>
          </p:cNvPicPr>
          <p:nvPr/>
        </p:nvPicPr>
        <p:blipFill>
          <a:blip r:embed="rId3"/>
          <a:stretch>
            <a:fillRect/>
          </a:stretch>
        </p:blipFill>
        <p:spPr>
          <a:xfrm>
            <a:off x="9049799" y="1333500"/>
            <a:ext cx="9390601" cy="8153400"/>
          </a:xfrm>
          <a:prstGeom prst="rect">
            <a:avLst/>
          </a:prstGeom>
        </p:spPr>
      </p:pic>
    </p:spTree>
    <p:extLst>
      <p:ext uri="{BB962C8B-B14F-4D97-AF65-F5344CB8AC3E}">
        <p14:creationId xmlns:p14="http://schemas.microsoft.com/office/powerpoint/2010/main" val="1983899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9DC08B"/>
        </a:solidFill>
        <a:effectLst/>
      </p:bgPr>
    </p:bg>
    <p:spTree>
      <p:nvGrpSpPr>
        <p:cNvPr id="1" name=""/>
        <p:cNvGrpSpPr/>
        <p:nvPr/>
      </p:nvGrpSpPr>
      <p:grpSpPr>
        <a:xfrm>
          <a:off x="0" y="0"/>
          <a:ext cx="0" cy="0"/>
          <a:chOff x="0" y="0"/>
          <a:chExt cx="0" cy="0"/>
        </a:xfrm>
      </p:grpSpPr>
      <p:sp>
        <p:nvSpPr>
          <p:cNvPr id="53" name="TextBox 53"/>
          <p:cNvSpPr txBox="1"/>
          <p:nvPr/>
        </p:nvSpPr>
        <p:spPr>
          <a:xfrm>
            <a:off x="7420499" y="342900"/>
            <a:ext cx="3933301" cy="833562"/>
          </a:xfrm>
          <a:prstGeom prst="rect">
            <a:avLst/>
          </a:prstGeom>
        </p:spPr>
        <p:txBody>
          <a:bodyPr wrap="square" lIns="0" tIns="0" rIns="0" bIns="0" rtlCol="0" anchor="t">
            <a:spAutoFit/>
          </a:bodyPr>
          <a:lstStyle/>
          <a:p>
            <a:pPr>
              <a:lnSpc>
                <a:spcPts val="6480"/>
              </a:lnSpc>
            </a:pPr>
            <a:r>
              <a:rPr lang="vi-VN" sz="5000" b="1" i="1"/>
              <a:t>Test </a:t>
            </a:r>
            <a:r>
              <a:rPr lang="en-US" sz="5000" b="1" i="1" smtClean="0"/>
              <a:t>Case</a:t>
            </a:r>
          </a:p>
        </p:txBody>
      </p:sp>
      <p:pic>
        <p:nvPicPr>
          <p:cNvPr id="4" name="Picture 3"/>
          <p:cNvPicPr>
            <a:picLocks noChangeAspect="1"/>
          </p:cNvPicPr>
          <p:nvPr/>
        </p:nvPicPr>
        <p:blipFill>
          <a:blip r:embed="rId2"/>
          <a:stretch>
            <a:fillRect/>
          </a:stretch>
        </p:blipFill>
        <p:spPr>
          <a:xfrm>
            <a:off x="-10160" y="1325880"/>
            <a:ext cx="9045058" cy="7467600"/>
          </a:xfrm>
          <a:prstGeom prst="rect">
            <a:avLst/>
          </a:prstGeom>
        </p:spPr>
      </p:pic>
      <p:pic>
        <p:nvPicPr>
          <p:cNvPr id="5" name="Picture 4"/>
          <p:cNvPicPr>
            <a:picLocks noChangeAspect="1"/>
          </p:cNvPicPr>
          <p:nvPr/>
        </p:nvPicPr>
        <p:blipFill>
          <a:blip r:embed="rId3"/>
          <a:stretch>
            <a:fillRect/>
          </a:stretch>
        </p:blipFill>
        <p:spPr>
          <a:xfrm>
            <a:off x="9004418" y="1325880"/>
            <a:ext cx="9321848" cy="7467600"/>
          </a:xfrm>
          <a:prstGeom prst="rect">
            <a:avLst/>
          </a:prstGeom>
        </p:spPr>
      </p:pic>
    </p:spTree>
    <p:extLst>
      <p:ext uri="{BB962C8B-B14F-4D97-AF65-F5344CB8AC3E}">
        <p14:creationId xmlns:p14="http://schemas.microsoft.com/office/powerpoint/2010/main" val="2349729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pic>
        <p:nvPicPr>
          <p:cNvPr id="3" name="Picture 3"/>
          <p:cNvPicPr>
            <a:picLocks noChangeAspect="1"/>
          </p:cNvPicPr>
          <p:nvPr/>
        </p:nvPicPr>
        <p:blipFill>
          <a:blip r:embed="rId3" cstate="print">
            <a:alphaModFix amt="6999"/>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5010081" y="315677"/>
            <a:ext cx="2898297" cy="2774040"/>
          </a:xfrm>
          <a:prstGeom prst="rect">
            <a:avLst/>
          </a:prstGeom>
        </p:spPr>
      </p:pic>
      <p:pic>
        <p:nvPicPr>
          <p:cNvPr id="4" name="Picture 4"/>
          <p:cNvPicPr>
            <a:picLocks noChangeAspect="1"/>
          </p:cNvPicPr>
          <p:nvPr/>
        </p:nvPicPr>
        <p:blipFill>
          <a:blip r:embed="rId5">
            <a:alphaModFix amt="6999"/>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771244" y="6747869"/>
            <a:ext cx="5505900" cy="3223454"/>
          </a:xfrm>
          <a:prstGeom prst="rect">
            <a:avLst/>
          </a:prstGeom>
        </p:spPr>
      </p:pic>
      <p:grpSp>
        <p:nvGrpSpPr>
          <p:cNvPr id="5" name="Group 5"/>
          <p:cNvGrpSpPr/>
          <p:nvPr/>
        </p:nvGrpSpPr>
        <p:grpSpPr>
          <a:xfrm>
            <a:off x="684811" y="607952"/>
            <a:ext cx="2993353" cy="870896"/>
            <a:chOff x="0" y="0"/>
            <a:chExt cx="2269857" cy="660400"/>
          </a:xfrm>
        </p:grpSpPr>
        <p:sp>
          <p:nvSpPr>
            <p:cNvPr id="6" name="Freeform 6"/>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285430">
                <a:alpha val="80000"/>
              </a:srgbClr>
            </a:solidFill>
          </p:spPr>
        </p:sp>
      </p:grpSp>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028700" y="811855"/>
            <a:ext cx="453117" cy="433691"/>
          </a:xfrm>
          <a:prstGeom prst="rect">
            <a:avLst/>
          </a:prstGeom>
        </p:spPr>
      </p:pic>
      <p:grpSp>
        <p:nvGrpSpPr>
          <p:cNvPr id="8" name="Group 8"/>
          <p:cNvGrpSpPr/>
          <p:nvPr/>
        </p:nvGrpSpPr>
        <p:grpSpPr>
          <a:xfrm>
            <a:off x="17461777" y="7605853"/>
            <a:ext cx="1652447" cy="165244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85430"/>
            </a:solidFill>
          </p:spPr>
        </p:sp>
      </p:grpSp>
      <p:grpSp>
        <p:nvGrpSpPr>
          <p:cNvPr id="10" name="Group 10"/>
          <p:cNvGrpSpPr/>
          <p:nvPr/>
        </p:nvGrpSpPr>
        <p:grpSpPr>
          <a:xfrm>
            <a:off x="10334006" y="2270492"/>
            <a:ext cx="5080584" cy="500660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85430"/>
            </a:solidFill>
          </p:spPr>
        </p:sp>
      </p:grpSp>
      <p:sp>
        <p:nvSpPr>
          <p:cNvPr id="12" name="TextBox 12"/>
          <p:cNvSpPr txBox="1"/>
          <p:nvPr/>
        </p:nvSpPr>
        <p:spPr>
          <a:xfrm>
            <a:off x="1769807" y="877772"/>
            <a:ext cx="1890833" cy="259174"/>
          </a:xfrm>
          <a:prstGeom prst="rect">
            <a:avLst/>
          </a:prstGeom>
        </p:spPr>
        <p:txBody>
          <a:bodyPr lIns="0" tIns="0" rIns="0" bIns="0" rtlCol="0" anchor="t">
            <a:spAutoFit/>
          </a:bodyPr>
          <a:lstStyle/>
          <a:p>
            <a:pPr>
              <a:lnSpc>
                <a:spcPts val="2216"/>
              </a:lnSpc>
              <a:spcBef>
                <a:spcPct val="0"/>
              </a:spcBef>
            </a:pPr>
            <a:r>
              <a:rPr lang="en-US" sz="1583">
                <a:solidFill>
                  <a:srgbClr val="FFFFFF"/>
                </a:solidFill>
                <a:latin typeface="+mj-lt"/>
              </a:rPr>
              <a:t>IDIN DIN</a:t>
            </a:r>
          </a:p>
        </p:txBody>
      </p:sp>
      <p:sp>
        <p:nvSpPr>
          <p:cNvPr id="13" name="TextBox 13"/>
          <p:cNvSpPr txBox="1"/>
          <p:nvPr/>
        </p:nvSpPr>
        <p:spPr>
          <a:xfrm>
            <a:off x="1028700" y="3027700"/>
            <a:ext cx="16230600" cy="2659126"/>
          </a:xfrm>
          <a:prstGeom prst="rect">
            <a:avLst/>
          </a:prstGeom>
        </p:spPr>
        <p:txBody>
          <a:bodyPr lIns="0" tIns="0" rIns="0" bIns="0" rtlCol="0" anchor="t">
            <a:spAutoFit/>
          </a:bodyPr>
          <a:lstStyle/>
          <a:p>
            <a:pPr algn="ctr">
              <a:lnSpc>
                <a:spcPts val="22610"/>
              </a:lnSpc>
              <a:spcBef>
                <a:spcPct val="0"/>
              </a:spcBef>
            </a:pPr>
            <a:r>
              <a:rPr lang="en-US" sz="16150">
                <a:solidFill>
                  <a:srgbClr val="FFFFFF"/>
                </a:solidFill>
                <a:latin typeface="Times New Roman" panose="02020603050405020304" pitchFamily="18" charset="0"/>
                <a:cs typeface="Times New Roman" panose="02020603050405020304" pitchFamily="18" charset="0"/>
              </a:rPr>
              <a:t>THANK YOU</a:t>
            </a:r>
          </a:p>
        </p:txBody>
      </p:sp>
      <p:sp>
        <p:nvSpPr>
          <p:cNvPr id="14" name="TextBox 14"/>
          <p:cNvSpPr txBox="1"/>
          <p:nvPr/>
        </p:nvSpPr>
        <p:spPr>
          <a:xfrm>
            <a:off x="6888854" y="5903554"/>
            <a:ext cx="7754492" cy="283210"/>
          </a:xfrm>
          <a:prstGeom prst="rect">
            <a:avLst/>
          </a:prstGeom>
        </p:spPr>
        <p:txBody>
          <a:bodyPr lIns="0" tIns="0" rIns="0" bIns="0" rtlCol="0" anchor="t">
            <a:spAutoFit/>
          </a:bodyPr>
          <a:lstStyle/>
          <a:p>
            <a:pPr>
              <a:lnSpc>
                <a:spcPts val="2239"/>
              </a:lnSpc>
              <a:spcBef>
                <a:spcPct val="0"/>
              </a:spcBef>
            </a:pPr>
            <a:r>
              <a:rPr lang="en-US" sz="1599" spc="1279">
                <a:solidFill>
                  <a:srgbClr val="FFFFFF"/>
                </a:solidFill>
                <a:latin typeface="Poppins"/>
              </a:rPr>
              <a:t>FOR YOUR TIME!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8E890"/>
        </a:solidFill>
        <a:effectLst/>
      </p:bgPr>
    </p:bg>
    <p:spTree>
      <p:nvGrpSpPr>
        <p:cNvPr id="1" name=""/>
        <p:cNvGrpSpPr/>
        <p:nvPr/>
      </p:nvGrpSpPr>
      <p:grpSpPr>
        <a:xfrm>
          <a:off x="0" y="0"/>
          <a:ext cx="0" cy="0"/>
          <a:chOff x="0" y="0"/>
          <a:chExt cx="0" cy="0"/>
        </a:xfrm>
      </p:grpSpPr>
      <p:sp>
        <p:nvSpPr>
          <p:cNvPr id="21" name="TextBox 21"/>
          <p:cNvSpPr txBox="1"/>
          <p:nvPr/>
        </p:nvSpPr>
        <p:spPr>
          <a:xfrm>
            <a:off x="3048000" y="3390900"/>
            <a:ext cx="16135350" cy="884858"/>
          </a:xfrm>
          <a:prstGeom prst="rect">
            <a:avLst/>
          </a:prstGeom>
        </p:spPr>
        <p:txBody>
          <a:bodyPr lIns="0" tIns="0" rIns="0" bIns="0" rtlCol="0" anchor="t">
            <a:spAutoFit/>
          </a:bodyPr>
          <a:lstStyle/>
          <a:p>
            <a:pPr algn="ctr">
              <a:lnSpc>
                <a:spcPts val="6719"/>
              </a:lnSpc>
            </a:pPr>
            <a:r>
              <a:rPr lang="en-AU" sz="8000" b="1" i="1" smtClean="0"/>
              <a:t>USE CASE DIAGRAM</a:t>
            </a:r>
            <a:endParaRPr lang="en-US" sz="8000" b="1" i="1">
              <a:solidFill>
                <a:srgbClr val="000000"/>
              </a:solidFill>
              <a:latin typeface="+mj-lt"/>
            </a:endParaRPr>
          </a:p>
        </p:txBody>
      </p:sp>
      <p:pic>
        <p:nvPicPr>
          <p:cNvPr id="28"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flipH="1">
            <a:off x="533400" y="2247900"/>
            <a:ext cx="5357753" cy="5591583"/>
          </a:xfrm>
          <a:prstGeom prst="rect">
            <a:avLst/>
          </a:prstGeom>
        </p:spPr>
      </p:pic>
      <p:pic>
        <p:nvPicPr>
          <p:cNvPr id="29"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5087600" y="6972300"/>
            <a:ext cx="3486358" cy="4114800"/>
          </a:xfrm>
          <a:prstGeom prst="rect">
            <a:avLst/>
          </a:prstGeom>
        </p:spPr>
      </p:pic>
    </p:spTree>
    <p:extLst>
      <p:ext uri="{BB962C8B-B14F-4D97-AF65-F5344CB8AC3E}">
        <p14:creationId xmlns:p14="http://schemas.microsoft.com/office/powerpoint/2010/main" val="1506247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7E9B0"/>
        </a:solidFill>
        <a:effectLst/>
      </p:bgPr>
    </p:bg>
    <p:spTree>
      <p:nvGrpSpPr>
        <p:cNvPr id="1" name=""/>
        <p:cNvGrpSpPr/>
        <p:nvPr/>
      </p:nvGrpSpPr>
      <p:grpSpPr>
        <a:xfrm>
          <a:off x="0" y="0"/>
          <a:ext cx="0" cy="0"/>
          <a:chOff x="0" y="0"/>
          <a:chExt cx="0" cy="0"/>
        </a:xfrm>
      </p:grpSpPr>
      <p:grpSp>
        <p:nvGrpSpPr>
          <p:cNvPr id="3" name="Group 3"/>
          <p:cNvGrpSpPr/>
          <p:nvPr/>
        </p:nvGrpSpPr>
        <p:grpSpPr>
          <a:xfrm>
            <a:off x="12877800" y="2857500"/>
            <a:ext cx="9619437" cy="2819400"/>
            <a:chOff x="2235200" y="492125"/>
            <a:chExt cx="12825916" cy="3759198"/>
          </a:xfrm>
        </p:grpSpPr>
        <p:sp>
          <p:nvSpPr>
            <p:cNvPr id="4" name="TextBox 4"/>
            <p:cNvSpPr txBox="1"/>
            <p:nvPr/>
          </p:nvSpPr>
          <p:spPr>
            <a:xfrm>
              <a:off x="2844800" y="492125"/>
              <a:ext cx="12216316" cy="1145613"/>
            </a:xfrm>
            <a:prstGeom prst="rect">
              <a:avLst/>
            </a:prstGeom>
          </p:spPr>
          <p:txBody>
            <a:bodyPr lIns="0" tIns="0" rIns="0" bIns="0" rtlCol="0" anchor="t">
              <a:spAutoFit/>
            </a:bodyPr>
            <a:lstStyle/>
            <a:p>
              <a:pPr>
                <a:lnSpc>
                  <a:spcPts val="6719"/>
                </a:lnSpc>
              </a:pPr>
              <a:r>
                <a:rPr lang="en-US" sz="6399" smtClean="0">
                  <a:solidFill>
                    <a:srgbClr val="1C6758"/>
                  </a:solidFill>
                  <a:latin typeface="+mj-lt"/>
                </a:rPr>
                <a:t>USE CASE</a:t>
              </a:r>
              <a:endParaRPr lang="en-US" sz="6399">
                <a:solidFill>
                  <a:srgbClr val="1C6758"/>
                </a:solidFill>
                <a:latin typeface="+mj-lt"/>
              </a:endParaRPr>
            </a:p>
          </p:txBody>
        </p:sp>
        <p:sp>
          <p:nvSpPr>
            <p:cNvPr id="6" name="TextBox 6"/>
            <p:cNvSpPr txBox="1"/>
            <p:nvPr/>
          </p:nvSpPr>
          <p:spPr>
            <a:xfrm>
              <a:off x="2235200" y="3655006"/>
              <a:ext cx="12216316" cy="596317"/>
            </a:xfrm>
            <a:prstGeom prst="rect">
              <a:avLst/>
            </a:prstGeom>
          </p:spPr>
          <p:txBody>
            <a:bodyPr lIns="0" tIns="0" rIns="0" bIns="0" rtlCol="0" anchor="t">
              <a:spAutoFit/>
            </a:bodyPr>
            <a:lstStyle/>
            <a:p>
              <a:pPr>
                <a:lnSpc>
                  <a:spcPts val="3359"/>
                </a:lnSpc>
              </a:pPr>
              <a:r>
                <a:rPr lang="en-US" sz="4000" smtClean="0">
                  <a:solidFill>
                    <a:srgbClr val="000000"/>
                  </a:solidFill>
                  <a:latin typeface="Times New Roman" panose="02020603050405020304" pitchFamily="18" charset="0"/>
                </a:rPr>
                <a:t>The system</a:t>
              </a:r>
              <a:endParaRPr lang="en-US" sz="4000">
                <a:solidFill>
                  <a:srgbClr val="000000"/>
                </a:solidFill>
                <a:latin typeface="Times New Roman" panose="02020603050405020304" pitchFamily="18" charset="0"/>
              </a:endParaRPr>
            </a:p>
          </p:txBody>
        </p:sp>
      </p:grpSp>
      <p:pic>
        <p:nvPicPr>
          <p:cNvPr id="409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420600" cy="1028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indi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TotalTime>
  <Words>555</Words>
  <Application>Microsoft Office PowerPoint</Application>
  <PresentationFormat>Custom</PresentationFormat>
  <Paragraphs>94</Paragraphs>
  <Slides>78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Wingdings</vt:lpstr>
      <vt:lpstr>Poppins</vt:lpstr>
      <vt:lpstr>Times New Roman</vt:lpstr>
      <vt:lpstr>Arial</vt:lpstr>
      <vt:lpstr>Clear Sans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cp:lastModifiedBy>ADMIN</cp:lastModifiedBy>
  <cp:revision>52</cp:revision>
  <dcterms:created xsi:type="dcterms:W3CDTF">2006-08-16T00:00:00Z</dcterms:created>
  <dcterms:modified xsi:type="dcterms:W3CDTF">2023-05-09T12:57:17Z</dcterms:modified>
  <dc:identifier>DAFgGPWrJBk</dc:identifier>
</cp:coreProperties>
</file>